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56" r:id="rId2"/>
    <p:sldId id="261" r:id="rId3"/>
    <p:sldId id="257" r:id="rId4"/>
    <p:sldId id="258" r:id="rId5"/>
    <p:sldId id="259" r:id="rId6"/>
    <p:sldId id="275" r:id="rId7"/>
    <p:sldId id="262" r:id="rId8"/>
    <p:sldId id="263" r:id="rId9"/>
    <p:sldId id="264" r:id="rId10"/>
    <p:sldId id="265" r:id="rId11"/>
    <p:sldId id="272" r:id="rId12"/>
    <p:sldId id="266" r:id="rId13"/>
    <p:sldId id="267" r:id="rId14"/>
    <p:sldId id="268" r:id="rId15"/>
    <p:sldId id="260" r:id="rId16"/>
    <p:sldId id="273" r:id="rId17"/>
    <p:sldId id="269" r:id="rId18"/>
    <p:sldId id="274"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0" autoAdjust="0"/>
    <p:restoredTop sz="94660"/>
  </p:normalViewPr>
  <p:slideViewPr>
    <p:cSldViewPr snapToGrid="0" showGuides="1">
      <p:cViewPr varScale="1">
        <p:scale>
          <a:sx n="107" d="100"/>
          <a:sy n="107" d="100"/>
        </p:scale>
        <p:origin x="-17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64"/>
    </p:cViewPr>
  </p:sorterViewPr>
  <p:notesViewPr>
    <p:cSldViewPr snapToGrid="0" showGuides="1">
      <p:cViewPr varScale="1">
        <p:scale>
          <a:sx n="81" d="100"/>
          <a:sy n="81" d="100"/>
        </p:scale>
        <p:origin x="-37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5" cy="479893"/>
          </a:xfrm>
          <a:prstGeom prst="rect">
            <a:avLst/>
          </a:prstGeom>
        </p:spPr>
        <p:txBody>
          <a:bodyPr vert="horz" lIns="97039" tIns="48519" rIns="97039" bIns="48519" rtlCol="0"/>
          <a:lstStyle>
            <a:lvl1pPr algn="l">
              <a:defRPr sz="1300"/>
            </a:lvl1pPr>
          </a:lstStyle>
          <a:p>
            <a:endParaRPr lang="en-US"/>
          </a:p>
        </p:txBody>
      </p:sp>
      <p:sp>
        <p:nvSpPr>
          <p:cNvPr id="5" name="Slide Number Placeholder 4"/>
          <p:cNvSpPr>
            <a:spLocks noGrp="1"/>
          </p:cNvSpPr>
          <p:nvPr>
            <p:ph type="sldNum" sz="quarter" idx="3"/>
          </p:nvPr>
        </p:nvSpPr>
        <p:spPr>
          <a:xfrm>
            <a:off x="4143813" y="9119631"/>
            <a:ext cx="3169695" cy="479893"/>
          </a:xfrm>
          <a:prstGeom prst="rect">
            <a:avLst/>
          </a:prstGeom>
        </p:spPr>
        <p:txBody>
          <a:bodyPr vert="horz" lIns="97039" tIns="48519" rIns="97039" bIns="48519" rtlCol="0" anchor="b"/>
          <a:lstStyle>
            <a:lvl1pPr algn="r">
              <a:defRPr sz="1300"/>
            </a:lvl1pPr>
          </a:lstStyle>
          <a:p>
            <a:fld id="{81607AD8-5299-4915-9FAB-858CC904E6B5}" type="slidenum">
              <a:rPr lang="en-US" sz="900">
                <a:latin typeface="+mn-lt"/>
              </a:rPr>
              <a:pPr/>
              <a:t>‹#›</a:t>
            </a:fld>
            <a:endParaRPr lang="en-US" sz="1000" dirty="0">
              <a:latin typeface="+mn-lt"/>
            </a:endParaRPr>
          </a:p>
        </p:txBody>
      </p:sp>
      <p:sp>
        <p:nvSpPr>
          <p:cNvPr id="6" name="Rectangle 6"/>
          <p:cNvSpPr txBox="1">
            <a:spLocks noChangeArrowheads="1"/>
          </p:cNvSpPr>
          <p:nvPr/>
        </p:nvSpPr>
        <p:spPr>
          <a:xfrm>
            <a:off x="1" y="9367546"/>
            <a:ext cx="3657601" cy="209745"/>
          </a:xfrm>
          <a:prstGeom prst="rect">
            <a:avLst/>
          </a:prstGeom>
        </p:spPr>
        <p:txBody>
          <a:bodyPr lIns="97039" tIns="48519" rIns="97039" bIns="48519"/>
          <a:lstStyle/>
          <a:p>
            <a:pPr defTabSz="970394"/>
            <a:r>
              <a:rPr lang="en-US" sz="900" dirty="0">
                <a:latin typeface="+mn-lt"/>
              </a:rPr>
              <a:t>© </a:t>
            </a:r>
            <a:r>
              <a:rPr lang="en-US" sz="900" dirty="0" smtClean="0">
                <a:latin typeface="+mn-lt"/>
              </a:rPr>
              <a:t>2016 Wyatt </a:t>
            </a:r>
            <a:r>
              <a:rPr lang="en-US" sz="900" dirty="0">
                <a:latin typeface="+mn-lt"/>
              </a:rPr>
              <a:t>Technology Corporation </a:t>
            </a:r>
            <a:r>
              <a:rPr lang="en-US" sz="900" dirty="0" smtClean="0">
                <a:latin typeface="+mn-lt"/>
              </a:rPr>
              <a:t>– All </a:t>
            </a:r>
            <a:r>
              <a:rPr lang="en-US" sz="900" dirty="0">
                <a:latin typeface="+mn-lt"/>
              </a:rPr>
              <a:t>Rights Reserved</a:t>
            </a:r>
          </a:p>
        </p:txBody>
      </p:sp>
    </p:spTree>
    <p:extLst>
      <p:ext uri="{BB962C8B-B14F-4D97-AF65-F5344CB8AC3E}">
        <p14:creationId xmlns:p14="http://schemas.microsoft.com/office/powerpoint/2010/main" val="40578342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695" cy="479893"/>
          </a:xfrm>
          <a:prstGeom prst="rect">
            <a:avLst/>
          </a:prstGeom>
          <a:noFill/>
          <a:ln w="9525">
            <a:noFill/>
            <a:miter lim="800000"/>
            <a:headEnd/>
            <a:tailEnd/>
          </a:ln>
          <a:effectLst/>
        </p:spPr>
        <p:txBody>
          <a:bodyPr vert="horz" wrap="square" lIns="96650" tIns="48326" rIns="96650" bIns="48326" numCol="1" anchor="t" anchorCtr="0" compatLnSpc="1">
            <a:prstTxWarp prst="textNoShape">
              <a:avLst/>
            </a:prstTxWarp>
          </a:bodyPr>
          <a:lstStyle>
            <a:lvl1pPr defTabSz="967025">
              <a:defRPr sz="1300"/>
            </a:lvl1pPr>
          </a:lstStyle>
          <a:p>
            <a:endParaRPr lang="en-US"/>
          </a:p>
        </p:txBody>
      </p:sp>
      <p:sp>
        <p:nvSpPr>
          <p:cNvPr id="5123" name="Rectangle 3"/>
          <p:cNvSpPr>
            <a:spLocks noGrp="1" noChangeArrowheads="1"/>
          </p:cNvSpPr>
          <p:nvPr>
            <p:ph type="dt" idx="1"/>
          </p:nvPr>
        </p:nvSpPr>
        <p:spPr bwMode="auto">
          <a:xfrm>
            <a:off x="4143813" y="0"/>
            <a:ext cx="3169695" cy="479893"/>
          </a:xfrm>
          <a:prstGeom prst="rect">
            <a:avLst/>
          </a:prstGeom>
          <a:noFill/>
          <a:ln w="9525">
            <a:noFill/>
            <a:miter lim="800000"/>
            <a:headEnd/>
            <a:tailEnd/>
          </a:ln>
          <a:effectLst/>
        </p:spPr>
        <p:txBody>
          <a:bodyPr vert="horz" wrap="square" lIns="96650" tIns="48326" rIns="96650" bIns="48326" numCol="1" anchor="t" anchorCtr="0" compatLnSpc="1">
            <a:prstTxWarp prst="textNoShape">
              <a:avLst/>
            </a:prstTxWarp>
          </a:bodyPr>
          <a:lstStyle>
            <a:lvl1pPr algn="r" defTabSz="967025">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860" y="4560655"/>
            <a:ext cx="5851483" cy="4320708"/>
          </a:xfrm>
          <a:prstGeom prst="rect">
            <a:avLst/>
          </a:prstGeom>
          <a:noFill/>
          <a:ln w="9525">
            <a:noFill/>
            <a:miter lim="800000"/>
            <a:headEnd/>
            <a:tailEnd/>
          </a:ln>
          <a:effectLst/>
        </p:spPr>
        <p:txBody>
          <a:bodyPr vert="horz" wrap="square" lIns="96650" tIns="48326" rIns="96650" bIns="483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19631"/>
            <a:ext cx="3169695" cy="479893"/>
          </a:xfrm>
          <a:prstGeom prst="rect">
            <a:avLst/>
          </a:prstGeom>
          <a:noFill/>
          <a:ln w="9525">
            <a:noFill/>
            <a:miter lim="800000"/>
            <a:headEnd/>
            <a:tailEnd/>
          </a:ln>
          <a:effectLst/>
        </p:spPr>
        <p:txBody>
          <a:bodyPr vert="horz" wrap="square" lIns="96650" tIns="48326" rIns="96650" bIns="48326" numCol="1" anchor="b" anchorCtr="0" compatLnSpc="1">
            <a:prstTxWarp prst="textNoShape">
              <a:avLst/>
            </a:prstTxWarp>
          </a:bodyPr>
          <a:lstStyle>
            <a:lvl1pPr defTabSz="967025">
              <a:defRPr sz="800"/>
            </a:lvl1pPr>
          </a:lstStyle>
          <a:p>
            <a:r>
              <a:rPr lang="en-US" dirty="0" smtClean="0"/>
              <a:t>© Wyatt Technology Corporation 2016 – All Rights Reserved</a:t>
            </a:r>
            <a:endParaRPr lang="en-US" dirty="0"/>
          </a:p>
        </p:txBody>
      </p:sp>
      <p:sp>
        <p:nvSpPr>
          <p:cNvPr id="5127" name="Rectangle 7"/>
          <p:cNvSpPr>
            <a:spLocks noGrp="1" noChangeArrowheads="1"/>
          </p:cNvSpPr>
          <p:nvPr>
            <p:ph type="sldNum" sz="quarter" idx="5"/>
          </p:nvPr>
        </p:nvSpPr>
        <p:spPr bwMode="auto">
          <a:xfrm>
            <a:off x="4143813" y="9119631"/>
            <a:ext cx="3169695" cy="479893"/>
          </a:xfrm>
          <a:prstGeom prst="rect">
            <a:avLst/>
          </a:prstGeom>
          <a:noFill/>
          <a:ln w="9525">
            <a:noFill/>
            <a:miter lim="800000"/>
            <a:headEnd/>
            <a:tailEnd/>
          </a:ln>
          <a:effectLst/>
        </p:spPr>
        <p:txBody>
          <a:bodyPr vert="horz" wrap="square" lIns="96650" tIns="48326" rIns="96650" bIns="48326" numCol="1" anchor="b" anchorCtr="0" compatLnSpc="1">
            <a:prstTxWarp prst="textNoShape">
              <a:avLst/>
            </a:prstTxWarp>
          </a:bodyPr>
          <a:lstStyle>
            <a:lvl1pPr algn="r" defTabSz="967025">
              <a:defRPr sz="1300"/>
            </a:lvl1pPr>
          </a:lstStyle>
          <a:p>
            <a:fld id="{95F06459-DE10-4338-9421-017C98D60A89}" type="slidenum">
              <a:rPr lang="en-US"/>
              <a:pPr/>
              <a:t>‹#›</a:t>
            </a:fld>
            <a:endParaRPr lang="en-US"/>
          </a:p>
        </p:txBody>
      </p:sp>
    </p:spTree>
    <p:extLst>
      <p:ext uri="{BB962C8B-B14F-4D97-AF65-F5344CB8AC3E}">
        <p14:creationId xmlns:p14="http://schemas.microsoft.com/office/powerpoint/2010/main" val="3340010111"/>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10300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6459-DE10-4338-9421-017C98D60A89}"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407936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52443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68201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45507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2981595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355295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306763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6459-DE10-4338-9421-017C98D60A89}"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1407100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289667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129316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200208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131299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323675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224015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137010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64991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06459-DE10-4338-9421-017C98D60A89}"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 Wyatt Technology Corporation 2016 – All Rights Reserved</a:t>
            </a:r>
            <a:endParaRPr lang="en-US" dirty="0"/>
          </a:p>
        </p:txBody>
      </p:sp>
    </p:spTree>
    <p:extLst>
      <p:ext uri="{BB962C8B-B14F-4D97-AF65-F5344CB8AC3E}">
        <p14:creationId xmlns:p14="http://schemas.microsoft.com/office/powerpoint/2010/main" val="3009092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19150" y="1711325"/>
            <a:ext cx="7772400" cy="1470025"/>
          </a:xfrm>
        </p:spPr>
        <p:txBody>
          <a:bodyPr/>
          <a:lstStyle>
            <a:lvl1pPr>
              <a:defRPr sz="48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038600" y="3886200"/>
            <a:ext cx="4552949" cy="1752600"/>
          </a:xfrm>
        </p:spPr>
        <p:txBody>
          <a:bodyPr/>
          <a:lstStyle>
            <a:lvl1pPr marL="0" indent="0" algn="l">
              <a:buNone/>
              <a:defRPr sz="2400" b="1"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4" name="Picture 3" descr="W:\Forms-Templates\Presentations\Graphische Elemente\Grafik_gra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406" b="14695"/>
          <a:stretch/>
        </p:blipFill>
        <p:spPr bwMode="auto">
          <a:xfrm>
            <a:off x="-1" y="5415153"/>
            <a:ext cx="3474721" cy="118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2710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2919"/>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486576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6463866"/>
      </p:ext>
    </p:extLst>
  </p:cSld>
  <p:clrMapOvr>
    <a:masterClrMapping/>
  </p:clrMapOvr>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3455980"/>
      </p:ext>
    </p:extLst>
  </p:cSld>
  <p:clrMapOvr>
    <a:masterClrMapping/>
  </p:clrMapOvr>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374569"/>
      </p:ext>
    </p:extLst>
  </p:cSld>
  <p:clrMapOvr>
    <a:masterClrMapping/>
  </p:clrMapOvr>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50598121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tel 3"/>
          <p:cNvSpPr>
            <a:spLocks noGrp="1"/>
          </p:cNvSpPr>
          <p:nvPr>
            <p:ph type="title"/>
          </p:nvPr>
        </p:nvSpPr>
        <p:spPr>
          <a:xfrm>
            <a:off x="539750" y="549275"/>
            <a:ext cx="5895884" cy="504825"/>
          </a:xfrm>
        </p:spPr>
        <p:txBody>
          <a:bodyPr/>
          <a:lstStyle>
            <a:lvl1pPr>
              <a:defRPr sz="2400" b="1">
                <a:solidFill>
                  <a:srgbClr val="787878"/>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21559998"/>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549275"/>
            <a:ext cx="7200900" cy="504825"/>
          </a:xfrm>
        </p:spPr>
        <p:txBody>
          <a:bodyPr/>
          <a:lstStyle>
            <a:lvl1pPr>
              <a:defRPr sz="2400">
                <a:solidFill>
                  <a:srgbClr val="787878"/>
                </a:solidFill>
              </a:defRPr>
            </a:lvl1pPr>
          </a:lstStyle>
          <a:p>
            <a:r>
              <a:rPr lang="en-US" smtClean="0"/>
              <a:t>Click to edit Master title style</a:t>
            </a:r>
            <a:endParaRPr lang="de-DE" dirty="0"/>
          </a:p>
        </p:txBody>
      </p:sp>
      <p:sp>
        <p:nvSpPr>
          <p:cNvPr id="3" name="Textplatzhalter 2"/>
          <p:cNvSpPr>
            <a:spLocks noGrp="1"/>
          </p:cNvSpPr>
          <p:nvPr>
            <p:ph type="body" sz="half" idx="1"/>
          </p:nvPr>
        </p:nvSpPr>
        <p:spPr>
          <a:xfrm>
            <a:off x="539750" y="1341438"/>
            <a:ext cx="3956050" cy="34428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Inhaltsplatzhalter 3"/>
          <p:cNvSpPr>
            <a:spLocks noGrp="1"/>
          </p:cNvSpPr>
          <p:nvPr>
            <p:ph sz="half" idx="2"/>
          </p:nvPr>
        </p:nvSpPr>
        <p:spPr>
          <a:xfrm>
            <a:off x="4648200" y="1341438"/>
            <a:ext cx="3956050" cy="3450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Inhaltsplatzhalter 5"/>
          <p:cNvSpPr>
            <a:spLocks noGrp="1"/>
          </p:cNvSpPr>
          <p:nvPr>
            <p:ph sz="quarter" idx="10"/>
          </p:nvPr>
        </p:nvSpPr>
        <p:spPr>
          <a:xfrm>
            <a:off x="563336" y="5110163"/>
            <a:ext cx="8058377"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374866049"/>
      </p:ext>
    </p:extLst>
  </p:cSld>
  <p:clrMapOvr>
    <a:masterClrMapping/>
  </p:clrMapOvr>
  <p:transition/>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7" name="Inhaltsplatzhalter 6"/>
          <p:cNvSpPr>
            <a:spLocks noGrp="1"/>
          </p:cNvSpPr>
          <p:nvPr>
            <p:ph sz="quarter" idx="10"/>
          </p:nvPr>
        </p:nvSpPr>
        <p:spPr>
          <a:xfrm>
            <a:off x="563563" y="1608138"/>
            <a:ext cx="7453312" cy="352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9" name="Textplatzhalter 8"/>
          <p:cNvSpPr>
            <a:spLocks noGrp="1"/>
          </p:cNvSpPr>
          <p:nvPr>
            <p:ph type="body" sz="quarter" idx="11"/>
          </p:nvPr>
        </p:nvSpPr>
        <p:spPr>
          <a:xfrm>
            <a:off x="571501" y="5453063"/>
            <a:ext cx="7429500" cy="588962"/>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326662200"/>
      </p:ext>
    </p:extLst>
  </p:cSld>
  <p:clrMapOvr>
    <a:masterClrMapping/>
  </p:clrMapOvr>
  <p:transition/>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260350"/>
            <a:ext cx="9144000" cy="806450"/>
          </a:xfrm>
          <a:prstGeom prst="rect">
            <a:avLst/>
          </a:prstGeom>
          <a:solidFill>
            <a:schemeClr val="bg1">
              <a:lumMod val="9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53" name="Rectangle 4"/>
          <p:cNvSpPr>
            <a:spLocks noGrp="1" noChangeArrowheads="1"/>
          </p:cNvSpPr>
          <p:nvPr>
            <p:ph type="body" idx="1"/>
          </p:nvPr>
        </p:nvSpPr>
        <p:spPr bwMode="auto">
          <a:xfrm>
            <a:off x="536575" y="1341438"/>
            <a:ext cx="82931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Calibri" panose="020F0502020204030204" pitchFamily="34" charset="0"/>
              </a:rPr>
              <a:t>Click to edit Master text styles</a:t>
            </a:r>
          </a:p>
          <a:p>
            <a:pPr lvl="1"/>
            <a:r>
              <a:rPr lang="en-US" smtClean="0">
                <a:sym typeface="Calibri" panose="020F0502020204030204" pitchFamily="34" charset="0"/>
              </a:rPr>
              <a:t>Second level</a:t>
            </a:r>
          </a:p>
          <a:p>
            <a:pPr lvl="2"/>
            <a:r>
              <a:rPr lang="en-US" smtClean="0">
                <a:sym typeface="Calibri" panose="020F0502020204030204" pitchFamily="34" charset="0"/>
              </a:rPr>
              <a:t>Third level</a:t>
            </a:r>
          </a:p>
          <a:p>
            <a:pPr lvl="3"/>
            <a:r>
              <a:rPr lang="en-US" smtClean="0">
                <a:sym typeface="Calibri" panose="020F0502020204030204" pitchFamily="34" charset="0"/>
              </a:rPr>
              <a:t>Fourth level</a:t>
            </a:r>
          </a:p>
          <a:p>
            <a:pPr lvl="4"/>
            <a:r>
              <a:rPr lang="en-US" smtClean="0">
                <a:sym typeface="Calibri" panose="020F0502020204030204" pitchFamily="34" charset="0"/>
              </a:rPr>
              <a:t>Fifth level</a:t>
            </a:r>
            <a:endParaRPr lang="en-US" dirty="0" smtClean="0">
              <a:sym typeface="Calibri" panose="020F0502020204030204" pitchFamily="34" charset="0"/>
            </a:endParaRPr>
          </a:p>
        </p:txBody>
      </p:sp>
      <p:sp>
        <p:nvSpPr>
          <p:cNvPr id="2054" name="Rectangle 5"/>
          <p:cNvSpPr>
            <a:spLocks noGrp="1" noChangeArrowheads="1"/>
          </p:cNvSpPr>
          <p:nvPr>
            <p:ph type="title"/>
          </p:nvPr>
        </p:nvSpPr>
        <p:spPr bwMode="auto">
          <a:xfrm>
            <a:off x="152401" y="260350"/>
            <a:ext cx="6400800"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dirty="0" smtClean="0">
                <a:sym typeface="Calibri Bold" panose="020F0702030404030204" pitchFamily="34" charset="0"/>
              </a:rPr>
              <a:t>Welcome to LSU</a:t>
            </a:r>
          </a:p>
        </p:txBody>
      </p:sp>
      <p:pic>
        <p:nvPicPr>
          <p:cNvPr id="2055"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4025" y="381000"/>
            <a:ext cx="2111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56" name="Rectangle 7"/>
          <p:cNvSpPr>
            <a:spLocks/>
          </p:cNvSpPr>
          <p:nvPr/>
        </p:nvSpPr>
        <p:spPr bwMode="auto">
          <a:xfrm>
            <a:off x="0" y="6565900"/>
            <a:ext cx="3429000" cy="292100"/>
          </a:xfrm>
          <a:prstGeom prst="rect">
            <a:avLst/>
          </a:prstGeom>
          <a:solidFill>
            <a:srgbClr val="0070C0"/>
          </a:solidFill>
          <a:ln>
            <a:noFill/>
          </a:ln>
        </p:spPr>
        <p:txBody>
          <a:bodyPr wrap="square" lIns="0" tIns="0" rIns="0" bIns="0" anchor="ctr">
            <a:no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1000" dirty="0">
                <a:solidFill>
                  <a:srgbClr val="FFFFFF"/>
                </a:solidFill>
                <a:latin typeface="Arial" panose="020B0604020202020204" pitchFamily="34" charset="0"/>
                <a:cs typeface="Arial" panose="020B0604020202020204" pitchFamily="34" charset="0"/>
                <a:sym typeface="Arial" panose="020B0604020202020204" pitchFamily="34" charset="0"/>
              </a:rPr>
              <a:t> © </a:t>
            </a:r>
            <a:r>
              <a:rPr lang="en-US" sz="100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Wyatt Technology Corporation </a:t>
            </a:r>
            <a:r>
              <a:rPr lang="en-US" sz="1000" dirty="0" smtClean="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2016 </a:t>
            </a:r>
            <a:r>
              <a:rPr lang="en-US" sz="100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All Rights Reserved</a:t>
            </a:r>
          </a:p>
        </p:txBody>
      </p:sp>
      <p:sp>
        <p:nvSpPr>
          <p:cNvPr id="3" name="Rectangle 2"/>
          <p:cNvSpPr/>
          <p:nvPr/>
        </p:nvSpPr>
        <p:spPr bwMode="auto">
          <a:xfrm>
            <a:off x="0" y="0"/>
            <a:ext cx="9144000" cy="260350"/>
          </a:xfrm>
          <a:prstGeom prst="rect">
            <a:avLst/>
          </a:prstGeom>
          <a:solidFill>
            <a:srgbClr val="0070C0"/>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 Box 12"/>
          <p:cNvSpPr txBox="1">
            <a:spLocks noChangeArrowheads="1"/>
          </p:cNvSpPr>
          <p:nvPr/>
        </p:nvSpPr>
        <p:spPr bwMode="auto">
          <a:xfrm>
            <a:off x="2895600" y="4191000"/>
            <a:ext cx="1920875" cy="457200"/>
          </a:xfrm>
          <a:prstGeom prst="rect">
            <a:avLst/>
          </a:prstGeom>
          <a:noFill/>
          <a:ln w="25400">
            <a:noFill/>
            <a:miter lim="800000"/>
            <a:headEnd type="none" w="sm" len="sm"/>
            <a:tailEnd type="none" w="sm" len="sm"/>
          </a:ln>
          <a:effectLst/>
        </p:spPr>
        <p:txBody>
          <a:bodyPr>
            <a:spAutoFit/>
          </a:bodyPr>
          <a:lstStyle/>
          <a:p>
            <a:pPr algn="ctr" eaLnBrk="0" hangingPunct="0">
              <a:defRPr/>
            </a:pPr>
            <a:endParaRPr lang="en-US" dirty="0">
              <a:cs typeface="+mn-cs"/>
            </a:endParaRPr>
          </a:p>
        </p:txBody>
      </p:sp>
      <p:sp>
        <p:nvSpPr>
          <p:cNvPr id="12" name="Rectangle 11"/>
          <p:cNvSpPr>
            <a:spLocks noChangeArrowheads="1"/>
          </p:cNvSpPr>
          <p:nvPr/>
        </p:nvSpPr>
        <p:spPr bwMode="auto">
          <a:xfrm>
            <a:off x="8732520" y="6565900"/>
            <a:ext cx="365760" cy="261610"/>
          </a:xfrm>
          <a:prstGeom prst="rect">
            <a:avLst/>
          </a:prstGeom>
          <a:noFill/>
          <a:ln w="9525">
            <a:noFill/>
            <a:miter lim="800000"/>
            <a:headEnd/>
            <a:tailEnd/>
          </a:ln>
          <a:effectLst/>
        </p:spPr>
        <p:txBody>
          <a:bodyPr wrap="square">
            <a:spAutoFit/>
          </a:bodyPr>
          <a:lstStyle/>
          <a:p>
            <a:pPr algn="r" eaLnBrk="0" hangingPunct="0">
              <a:defRPr/>
            </a:pPr>
            <a:fld id="{83D78D79-86D9-4A5D-A155-84DB3D213E17}" type="slidenum">
              <a:rPr lang="de-DE" sz="1100">
                <a:latin typeface="Calibri" pitchFamily="34" charset="0"/>
                <a:cs typeface="+mn-cs"/>
              </a:rPr>
              <a:pPr algn="r" eaLnBrk="0" hangingPunct="0">
                <a:defRPr/>
              </a:pPr>
              <a:t>‹#›</a:t>
            </a:fld>
            <a:endParaRPr lang="en-US" sz="1100" dirty="0">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800" baseline="0">
          <a:solidFill>
            <a:schemeClr val="tx2">
              <a:lumMod val="85000"/>
              <a:lumOff val="15000"/>
            </a:schemeClr>
          </a:solidFill>
          <a:latin typeface="+mj-lt"/>
          <a:ea typeface="+mj-ea"/>
          <a:cs typeface="+mj-cs"/>
          <a:sym typeface="Calibri Bold" panose="020F0702030404030204" pitchFamily="34" charset="0"/>
        </a:defRPr>
      </a:lvl1pPr>
      <a:lvl2pPr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panose="020F0702030404030204" pitchFamily="34" charset="0"/>
        </a:defRPr>
      </a:lvl2pPr>
      <a:lvl3pPr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panose="020F0702030404030204" pitchFamily="34" charset="0"/>
        </a:defRPr>
      </a:lvl3pPr>
      <a:lvl4pPr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panose="020F0702030404030204" pitchFamily="34" charset="0"/>
        </a:defRPr>
      </a:lvl4pPr>
      <a:lvl5pPr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panose="020F0702030404030204" pitchFamily="34" charset="0"/>
        </a:defRPr>
      </a:lvl5pPr>
      <a:lvl6pPr marL="457200"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charset="0"/>
        </a:defRPr>
      </a:lvl6pPr>
      <a:lvl7pPr marL="914400"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charset="0"/>
        </a:defRPr>
      </a:lvl7pPr>
      <a:lvl8pPr marL="1371600"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charset="0"/>
        </a:defRPr>
      </a:lvl8pPr>
      <a:lvl9pPr marL="1828800" algn="l" rtl="0" eaLnBrk="1" fontAlgn="base" hangingPunct="1">
        <a:spcBef>
          <a:spcPct val="0"/>
        </a:spcBef>
        <a:spcAft>
          <a:spcPct val="0"/>
        </a:spcAft>
        <a:defRPr sz="2400">
          <a:solidFill>
            <a:srgbClr val="787878"/>
          </a:solidFill>
          <a:latin typeface="Calibri Bold" charset="0"/>
          <a:ea typeface="ヒラギノ角ゴ ProN W6" charset="0"/>
          <a:cs typeface="ヒラギノ角ゴ ProN W6" charset="0"/>
          <a:sym typeface="Calibri Bold" charset="0"/>
        </a:defRPr>
      </a:lvl9pPr>
    </p:titleStyle>
    <p:bodyStyle>
      <a:lvl1pPr marL="342900" indent="-342900" algn="l" rtl="0" eaLnBrk="1" fontAlgn="base" hangingPunct="1">
        <a:spcBef>
          <a:spcPts val="400"/>
        </a:spcBef>
        <a:spcAft>
          <a:spcPct val="0"/>
        </a:spcAft>
        <a:buSzPct val="100000"/>
        <a:buFont typeface="Calibri" panose="020F0502020204030204" pitchFamily="34" charset="0"/>
        <a:buChar char="•"/>
        <a:defRPr sz="2400">
          <a:solidFill>
            <a:schemeClr val="accent2"/>
          </a:solidFill>
          <a:latin typeface="+mn-lt"/>
          <a:ea typeface="+mn-ea"/>
          <a:cs typeface="+mn-cs"/>
          <a:sym typeface="Calibri" panose="020F0502020204030204" pitchFamily="34" charset="0"/>
        </a:defRPr>
      </a:lvl1pPr>
      <a:lvl2pPr marL="704850" indent="-285750" algn="l" rtl="0" eaLnBrk="1" fontAlgn="base" hangingPunct="1">
        <a:spcBef>
          <a:spcPts val="400"/>
        </a:spcBef>
        <a:spcAft>
          <a:spcPct val="0"/>
        </a:spcAft>
        <a:buSzPct val="100000"/>
        <a:buFont typeface="Calibri" panose="020F0502020204030204" pitchFamily="34" charset="0"/>
        <a:buChar char="•"/>
        <a:defRPr sz="2000">
          <a:solidFill>
            <a:schemeClr val="tx1"/>
          </a:solidFill>
          <a:latin typeface="+mn-lt"/>
          <a:ea typeface="+mn-ea"/>
          <a:cs typeface="+mn-cs"/>
          <a:sym typeface="Calibri" panose="020F0502020204030204" pitchFamily="34" charset="0"/>
        </a:defRPr>
      </a:lvl2pPr>
      <a:lvl3pPr marL="1104900" indent="-228600" algn="l" rtl="0" eaLnBrk="1" fontAlgn="base" hangingPunct="1">
        <a:spcBef>
          <a:spcPts val="300"/>
        </a:spcBef>
        <a:spcAft>
          <a:spcPct val="0"/>
        </a:spcAft>
        <a:buClr>
          <a:srgbClr val="000000"/>
        </a:buClr>
        <a:buSzPct val="100000"/>
        <a:buFont typeface="Courier New" panose="02070309020205020404" pitchFamily="49" charset="0"/>
        <a:buChar char="o"/>
        <a:defRPr sz="1800">
          <a:solidFill>
            <a:schemeClr val="tx1"/>
          </a:solidFill>
          <a:latin typeface="+mn-lt"/>
          <a:ea typeface="+mn-ea"/>
          <a:cs typeface="+mn-cs"/>
          <a:sym typeface="Calibri" panose="020F0502020204030204" pitchFamily="34" charset="0"/>
        </a:defRPr>
      </a:lvl3pPr>
      <a:lvl4pPr marL="1562100" indent="-228600" algn="l" rtl="0" eaLnBrk="1" fontAlgn="base" hangingPunct="1">
        <a:spcBef>
          <a:spcPts val="300"/>
        </a:spcBef>
        <a:spcAft>
          <a:spcPct val="0"/>
        </a:spcAft>
        <a:buClr>
          <a:srgbClr val="000000"/>
        </a:buClr>
        <a:buSzPct val="100000"/>
        <a:buFont typeface="Calibri" panose="020F0502020204030204" pitchFamily="34" charset="0"/>
        <a:buChar char="–"/>
        <a:defRPr sz="1800">
          <a:solidFill>
            <a:schemeClr val="tx1"/>
          </a:solidFill>
          <a:latin typeface="+mn-lt"/>
          <a:ea typeface="+mn-ea"/>
          <a:cs typeface="+mn-cs"/>
          <a:sym typeface="Calibri" panose="020F0502020204030204" pitchFamily="34" charset="0"/>
        </a:defRPr>
      </a:lvl4pPr>
      <a:lvl5pPr marL="2019300" indent="-228600" algn="l" rtl="0" eaLnBrk="1" fontAlgn="base" hangingPunct="1">
        <a:spcBef>
          <a:spcPts val="300"/>
        </a:spcBef>
        <a:spcAft>
          <a:spcPct val="0"/>
        </a:spcAft>
        <a:buClr>
          <a:srgbClr val="000000"/>
        </a:buClr>
        <a:buSzPct val="100000"/>
        <a:buFont typeface="Calibri" panose="020F0502020204030204" pitchFamily="34" charset="0"/>
        <a:buChar char="»"/>
        <a:defRPr sz="1800">
          <a:solidFill>
            <a:schemeClr val="tx1"/>
          </a:solidFill>
          <a:latin typeface="+mn-lt"/>
          <a:ea typeface="+mn-ea"/>
          <a:cs typeface="+mn-cs"/>
          <a:sym typeface="Calibri" panose="020F0502020204030204" pitchFamily="34" charset="0"/>
        </a:defRPr>
      </a:lvl5pPr>
      <a:lvl6pPr marL="2476500" indent="-228600" algn="l" rtl="0" eaLnBrk="1" fontAlgn="base" hangingPunct="1">
        <a:spcBef>
          <a:spcPts val="300"/>
        </a:spcBef>
        <a:spcAft>
          <a:spcPct val="0"/>
        </a:spcAft>
        <a:buClr>
          <a:srgbClr val="000000"/>
        </a:buClr>
        <a:buSzPct val="100000"/>
        <a:buFont typeface="Calibri" charset="0"/>
        <a:buChar char="»"/>
        <a:defRPr sz="1400">
          <a:solidFill>
            <a:schemeClr val="tx1"/>
          </a:solidFill>
          <a:latin typeface="+mn-lt"/>
          <a:ea typeface="+mn-ea"/>
          <a:cs typeface="+mn-cs"/>
          <a:sym typeface="Calibri" charset="0"/>
        </a:defRPr>
      </a:lvl6pPr>
      <a:lvl7pPr marL="2933700" indent="-228600" algn="l" rtl="0" eaLnBrk="1" fontAlgn="base" hangingPunct="1">
        <a:spcBef>
          <a:spcPts val="300"/>
        </a:spcBef>
        <a:spcAft>
          <a:spcPct val="0"/>
        </a:spcAft>
        <a:buClr>
          <a:srgbClr val="000000"/>
        </a:buClr>
        <a:buSzPct val="100000"/>
        <a:buFont typeface="Calibri" charset="0"/>
        <a:buChar char="»"/>
        <a:defRPr sz="1400">
          <a:solidFill>
            <a:schemeClr val="tx1"/>
          </a:solidFill>
          <a:latin typeface="+mn-lt"/>
          <a:ea typeface="+mn-ea"/>
          <a:cs typeface="+mn-cs"/>
          <a:sym typeface="Calibri" charset="0"/>
        </a:defRPr>
      </a:lvl7pPr>
      <a:lvl8pPr marL="3390900" indent="-228600" algn="l" rtl="0" eaLnBrk="1" fontAlgn="base" hangingPunct="1">
        <a:spcBef>
          <a:spcPts val="300"/>
        </a:spcBef>
        <a:spcAft>
          <a:spcPct val="0"/>
        </a:spcAft>
        <a:buClr>
          <a:srgbClr val="000000"/>
        </a:buClr>
        <a:buSzPct val="100000"/>
        <a:buFont typeface="Calibri" charset="0"/>
        <a:buChar char="»"/>
        <a:defRPr sz="1400">
          <a:solidFill>
            <a:schemeClr val="tx1"/>
          </a:solidFill>
          <a:latin typeface="+mn-lt"/>
          <a:ea typeface="+mn-ea"/>
          <a:cs typeface="+mn-cs"/>
          <a:sym typeface="Calibri" charset="0"/>
        </a:defRPr>
      </a:lvl8pPr>
      <a:lvl9pPr marL="3848100" indent="-228600" algn="l" rtl="0" eaLnBrk="1" fontAlgn="base" hangingPunct="1">
        <a:spcBef>
          <a:spcPts val="300"/>
        </a:spcBef>
        <a:spcAft>
          <a:spcPct val="0"/>
        </a:spcAft>
        <a:buClr>
          <a:srgbClr val="000000"/>
        </a:buClr>
        <a:buSzPct val="100000"/>
        <a:buFont typeface="Calibri" charset="0"/>
        <a:buChar char="»"/>
        <a:defRPr sz="1400">
          <a:solidFill>
            <a:schemeClr val="tx1"/>
          </a:solidFill>
          <a:latin typeface="+mn-lt"/>
          <a:ea typeface="+mn-ea"/>
          <a:cs typeface="+mn-cs"/>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upport@wyat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yat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yatt.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mailto:support@wyat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9150" y="1711325"/>
            <a:ext cx="7772400" cy="2115608"/>
          </a:xfrm>
        </p:spPr>
        <p:txBody>
          <a:bodyPr>
            <a:scene3d>
              <a:camera prst="orthographicFront"/>
              <a:lightRig rig="threePt" dir="t"/>
            </a:scene3d>
            <a:sp3d extrusionH="57150">
              <a:bevelT w="38100" h="38100"/>
            </a:sp3d>
          </a:bodyPr>
          <a:lstStyle/>
          <a:p>
            <a:r>
              <a:rPr lang="en-US" sz="4000" dirty="0"/>
              <a:t>A Quick Start Guide to </a:t>
            </a:r>
            <a:r>
              <a:rPr lang="en-US" sz="4000" dirty="0" smtClean="0"/>
              <a:t>Performing </a:t>
            </a:r>
            <a:r>
              <a:rPr lang="en-US" sz="4000" dirty="0"/>
              <a:t>a Batch Static Light Scattering Experiment </a:t>
            </a:r>
            <a:r>
              <a:rPr lang="en-US" sz="4000" dirty="0" smtClean="0"/>
              <a:t>to </a:t>
            </a:r>
            <a:r>
              <a:rPr lang="en-US" sz="4000" dirty="0"/>
              <a:t>determine Protein Molecular Weight </a:t>
            </a:r>
            <a:r>
              <a:rPr lang="en-US" sz="4000" dirty="0" smtClean="0"/>
              <a:t>with </a:t>
            </a:r>
            <a:r>
              <a:rPr lang="en-US" sz="4000" dirty="0"/>
              <a:t>the DynaPro NanoStar</a:t>
            </a:r>
          </a:p>
        </p:txBody>
      </p:sp>
      <p:sp>
        <p:nvSpPr>
          <p:cNvPr id="3" name="Subtitle 4"/>
          <p:cNvSpPr>
            <a:spLocks noGrp="1"/>
          </p:cNvSpPr>
          <p:nvPr>
            <p:ph type="subTitle" idx="1"/>
          </p:nvPr>
        </p:nvSpPr>
        <p:spPr>
          <a:xfrm>
            <a:off x="4021667" y="4622812"/>
            <a:ext cx="4552949" cy="1752600"/>
          </a:xfrm>
        </p:spPr>
        <p:txBody>
          <a:bodyPr>
            <a:scene3d>
              <a:camera prst="orthographicFront"/>
              <a:lightRig rig="threePt" dir="t"/>
            </a:scene3d>
            <a:sp3d extrusionH="57150">
              <a:bevelT w="38100" h="38100"/>
            </a:sp3d>
          </a:bodyPr>
          <a:lstStyle/>
          <a:p>
            <a:pPr>
              <a:spcBef>
                <a:spcPts val="400"/>
              </a:spcBef>
              <a:buSzPct val="155000"/>
              <a:defRPr/>
            </a:pPr>
            <a:r>
              <a:rPr lang="en-US" dirty="0"/>
              <a:t>Light Scattering University</a:t>
            </a:r>
          </a:p>
          <a:p>
            <a:pPr>
              <a:spcBef>
                <a:spcPts val="400"/>
              </a:spcBef>
              <a:buSzPct val="155000"/>
              <a:defRPr/>
            </a:pPr>
            <a:r>
              <a:rPr lang="en-US" dirty="0"/>
              <a:t>Wyatt Technology Corporation</a:t>
            </a:r>
          </a:p>
          <a:p>
            <a:pPr>
              <a:spcBef>
                <a:spcPts val="400"/>
              </a:spcBef>
              <a:buSzPct val="155000"/>
              <a:defRPr/>
            </a:pPr>
            <a:r>
              <a:rPr lang="en-US" dirty="0"/>
              <a:t>Santa Barbara, California</a:t>
            </a:r>
          </a:p>
          <a:p>
            <a:pPr eaLnBrk="1" hangingPunct="1">
              <a:defRPr/>
            </a:pPr>
            <a:endParaRPr lang="en-US" dirty="0">
              <a:solidFill>
                <a:srgbClr val="0033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III. Measure the Solvent Offset</a:t>
            </a:r>
            <a:endParaRPr lang="en-US" dirty="0"/>
          </a:p>
        </p:txBody>
      </p:sp>
      <p:sp>
        <p:nvSpPr>
          <p:cNvPr id="16387" name="Rectangle 3"/>
          <p:cNvSpPr>
            <a:spLocks noGrp="1" noChangeArrowheads="1"/>
          </p:cNvSpPr>
          <p:nvPr>
            <p:ph idx="1"/>
          </p:nvPr>
        </p:nvSpPr>
        <p:spPr>
          <a:xfrm>
            <a:off x="425450" y="1223743"/>
            <a:ext cx="8293100" cy="5105400"/>
          </a:xfrm>
        </p:spPr>
        <p:txBody>
          <a:bodyPr>
            <a:normAutofit/>
          </a:bodyPr>
          <a:lstStyle/>
          <a:p>
            <a:pPr marL="457200" indent="-457200">
              <a:spcBef>
                <a:spcPts val="1800"/>
              </a:spcBef>
              <a:buFont typeface="+mj-lt"/>
              <a:buAutoNum type="arabicPeriod"/>
            </a:pPr>
            <a:r>
              <a:rPr lang="en-US" sz="2000" dirty="0" smtClean="0"/>
              <a:t>Draw 1 mL of your solvent into a disposable 1 mL plastic syringe; attach a 0.02 </a:t>
            </a:r>
            <a:r>
              <a:rPr lang="el-GR" sz="2000" dirty="0" smtClean="0"/>
              <a:t>μ</a:t>
            </a:r>
            <a:r>
              <a:rPr lang="en-US" sz="2000" dirty="0" smtClean="0"/>
              <a:t>m </a:t>
            </a:r>
            <a:r>
              <a:rPr lang="en-US" sz="2000" dirty="0" err="1" smtClean="0"/>
              <a:t>Anotop</a:t>
            </a:r>
            <a:r>
              <a:rPr lang="en-US" sz="2000" dirty="0" smtClean="0"/>
              <a:t> filter.</a:t>
            </a:r>
          </a:p>
          <a:p>
            <a:pPr marL="457200" indent="-457200">
              <a:spcBef>
                <a:spcPts val="1800"/>
              </a:spcBef>
              <a:buFont typeface="+mj-lt"/>
              <a:buAutoNum type="arabicPeriod"/>
            </a:pPr>
            <a:r>
              <a:rPr lang="en-US" sz="2000" dirty="0" smtClean="0"/>
              <a:t>Discard the first few drops of filtered solvent, then flush approximately 800 </a:t>
            </a:r>
            <a:r>
              <a:rPr lang="el-GR" sz="2000" dirty="0" smtClean="0"/>
              <a:t>μ</a:t>
            </a:r>
            <a:r>
              <a:rPr lang="en-US" sz="2000" dirty="0" smtClean="0"/>
              <a:t>L of water through the filter into a clean Eppendorf vial.</a:t>
            </a:r>
          </a:p>
          <a:p>
            <a:pPr marL="457200" indent="-457200">
              <a:spcBef>
                <a:spcPts val="1800"/>
              </a:spcBef>
              <a:buFont typeface="+mj-lt"/>
              <a:buAutoNum type="arabicPeriod"/>
            </a:pPr>
            <a:r>
              <a:rPr lang="en-US" sz="2000" dirty="0" smtClean="0"/>
              <a:t>Load approximately 10-100 </a:t>
            </a:r>
            <a:r>
              <a:rPr lang="el-GR" sz="2000" dirty="0" smtClean="0"/>
              <a:t>μ</a:t>
            </a:r>
            <a:r>
              <a:rPr lang="en-US" sz="2000" dirty="0" smtClean="0"/>
              <a:t>L of 0.02 </a:t>
            </a:r>
            <a:r>
              <a:rPr lang="el-GR" sz="2000" dirty="0" smtClean="0"/>
              <a:t>μ</a:t>
            </a:r>
            <a:r>
              <a:rPr lang="en-US" sz="2000" dirty="0" smtClean="0"/>
              <a:t>m filtered DI water into the quartz cuvette, depending on the cuvette volume used.</a:t>
            </a:r>
          </a:p>
          <a:p>
            <a:pPr marL="457200" indent="-457200">
              <a:spcBef>
                <a:spcPts val="1800"/>
              </a:spcBef>
              <a:buFont typeface="+mj-lt"/>
              <a:buAutoNum type="arabicPeriod"/>
            </a:pPr>
            <a:r>
              <a:rPr lang="en-US" sz="2000" dirty="0" smtClean="0"/>
              <a:t>Insert the cuvette into the NanoStar, and close the lid.</a:t>
            </a:r>
          </a:p>
          <a:p>
            <a:pPr marL="457200" indent="-457200">
              <a:spcBef>
                <a:spcPts val="1800"/>
              </a:spcBef>
              <a:buFont typeface="+mj-lt"/>
              <a:buAutoNum type="arabicPeriod"/>
            </a:pPr>
            <a:endParaRPr lang="en-US"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b="1" dirty="0" smtClean="0">
                <a:latin typeface="Calibri" pitchFamily="34" charset="0"/>
              </a:rPr>
              <a:t>III. </a:t>
            </a:r>
            <a:r>
              <a:rPr lang="en-US" b="1" dirty="0">
                <a:latin typeface="Calibri" pitchFamily="34" charset="0"/>
              </a:rPr>
              <a:t>Measure the Solvent</a:t>
            </a:r>
          </a:p>
        </p:txBody>
      </p:sp>
      <p:sp>
        <p:nvSpPr>
          <p:cNvPr id="23556" name="Rectangle 4"/>
          <p:cNvSpPr>
            <a:spLocks noGrp="1" noChangeArrowheads="1"/>
          </p:cNvSpPr>
          <p:nvPr>
            <p:ph sz="half" idx="1"/>
          </p:nvPr>
        </p:nvSpPr>
        <p:spPr>
          <a:xfrm>
            <a:off x="161221" y="1144909"/>
            <a:ext cx="3765885" cy="5093208"/>
          </a:xfrm>
        </p:spPr>
        <p:txBody>
          <a:bodyPr/>
          <a:lstStyle/>
          <a:p>
            <a:pPr>
              <a:spcBef>
                <a:spcPts val="1200"/>
              </a:spcBef>
            </a:pPr>
            <a:r>
              <a:rPr lang="en-US" sz="2000" dirty="0" smtClean="0">
                <a:solidFill>
                  <a:schemeClr val="tx1"/>
                </a:solidFill>
              </a:rPr>
              <a:t>Before recording </a:t>
            </a:r>
            <a:r>
              <a:rPr lang="en-US" sz="2000" dirty="0">
                <a:solidFill>
                  <a:schemeClr val="tx1"/>
                </a:solidFill>
              </a:rPr>
              <a:t>the static light scattering data for the Solvent Offset, record the DLS data for the solvent.</a:t>
            </a:r>
          </a:p>
          <a:p>
            <a:pPr>
              <a:spcBef>
                <a:spcPts val="1200"/>
              </a:spcBef>
            </a:pPr>
            <a:r>
              <a:rPr lang="en-US" sz="2000" dirty="0" smtClean="0">
                <a:solidFill>
                  <a:schemeClr val="tx1"/>
                </a:solidFill>
              </a:rPr>
              <a:t>Tip: Edit </a:t>
            </a:r>
            <a:r>
              <a:rPr lang="en-US" sz="2000" dirty="0">
                <a:solidFill>
                  <a:schemeClr val="tx1"/>
                </a:solidFill>
              </a:rPr>
              <a:t>the Event Schedule to Label the Measurement, then press the Record button. </a:t>
            </a:r>
          </a:p>
          <a:p>
            <a:pPr>
              <a:spcBef>
                <a:spcPts val="1200"/>
              </a:spcBef>
            </a:pPr>
            <a:r>
              <a:rPr lang="en-US" sz="2000" dirty="0">
                <a:solidFill>
                  <a:schemeClr val="tx1"/>
                </a:solidFill>
              </a:rPr>
              <a:t>Take note of the </a:t>
            </a:r>
            <a:r>
              <a:rPr lang="en-US" sz="2000" dirty="0" smtClean="0">
                <a:solidFill>
                  <a:schemeClr val="tx1"/>
                </a:solidFill>
              </a:rPr>
              <a:t>Autocorrelation Function (ACF) </a:t>
            </a:r>
            <a:r>
              <a:rPr lang="en-US" sz="2000" dirty="0">
                <a:solidFill>
                  <a:schemeClr val="tx1"/>
                </a:solidFill>
              </a:rPr>
              <a:t>determined for the Solvent to confirm it is particle free.  If the Solvent is not particle free, the particles may influence both the DLS and SLS results and interpretations.</a:t>
            </a:r>
          </a:p>
        </p:txBody>
      </p:sp>
      <p:pic>
        <p:nvPicPr>
          <p:cNvPr id="9218" name="Picture 2"/>
          <p:cNvPicPr>
            <a:picLocks noChangeAspect="1" noChangeArrowheads="1"/>
          </p:cNvPicPr>
          <p:nvPr/>
        </p:nvPicPr>
        <p:blipFill>
          <a:blip r:embed="rId3" cstate="print"/>
          <a:srcRect r="22540" b="40450"/>
          <a:stretch>
            <a:fillRect/>
          </a:stretch>
        </p:blipFill>
        <p:spPr bwMode="auto">
          <a:xfrm>
            <a:off x="3927106" y="1262253"/>
            <a:ext cx="5098021" cy="216674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t="8071" b="9973"/>
          <a:stretch>
            <a:fillRect/>
          </a:stretch>
        </p:blipFill>
        <p:spPr bwMode="auto">
          <a:xfrm>
            <a:off x="4024351" y="3975228"/>
            <a:ext cx="3760776" cy="2079057"/>
          </a:xfrm>
          <a:prstGeom prst="rect">
            <a:avLst/>
          </a:prstGeom>
          <a:noFill/>
          <a:ln w="9525">
            <a:noFill/>
            <a:miter lim="800000"/>
            <a:headEnd/>
            <a:tailEnd/>
          </a:ln>
          <a:effectLst/>
        </p:spPr>
      </p:pic>
      <p:sp>
        <p:nvSpPr>
          <p:cNvPr id="23569" name="Text Box 17"/>
          <p:cNvSpPr txBox="1">
            <a:spLocks noChangeArrowheads="1"/>
          </p:cNvSpPr>
          <p:nvPr/>
        </p:nvSpPr>
        <p:spPr bwMode="auto">
          <a:xfrm>
            <a:off x="7045690" y="3952934"/>
            <a:ext cx="1979437" cy="1077218"/>
          </a:xfrm>
          <a:prstGeom prst="rect">
            <a:avLst/>
          </a:prstGeom>
          <a:noFill/>
          <a:ln w="9525">
            <a:noFill/>
            <a:miter lim="800000"/>
            <a:headEnd/>
            <a:tailEnd/>
          </a:ln>
          <a:effectLst/>
        </p:spPr>
        <p:txBody>
          <a:bodyPr wrap="square">
            <a:spAutoFit/>
          </a:bodyPr>
          <a:lstStyle/>
          <a:p>
            <a:r>
              <a:rPr lang="en-US" sz="1600" dirty="0">
                <a:latin typeface="+mn-lt"/>
              </a:rPr>
              <a:t>Particle free ACF (refer to the </a:t>
            </a:r>
            <a:r>
              <a:rPr lang="en-US" sz="1600" dirty="0" smtClean="0">
                <a:latin typeface="+mn-lt"/>
              </a:rPr>
              <a:t>DYNAMICS User’s Guide, Section 8)</a:t>
            </a:r>
            <a:endParaRPr lang="en-US" sz="16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4220820" y="1764507"/>
            <a:ext cx="4776876" cy="2922996"/>
          </a:xfrm>
          <a:prstGeom prst="rect">
            <a:avLst/>
          </a:prstGeom>
          <a:noFill/>
          <a:ln w="9525">
            <a:noFill/>
            <a:miter lim="800000"/>
            <a:headEnd/>
            <a:tailEnd/>
          </a:ln>
        </p:spPr>
      </p:pic>
      <p:sp>
        <p:nvSpPr>
          <p:cNvPr id="17411" name="Rectangle 3"/>
          <p:cNvSpPr>
            <a:spLocks noGrp="1" noChangeArrowheads="1"/>
          </p:cNvSpPr>
          <p:nvPr>
            <p:ph type="title"/>
          </p:nvPr>
        </p:nvSpPr>
        <p:spPr/>
        <p:txBody>
          <a:bodyPr/>
          <a:lstStyle/>
          <a:p>
            <a:r>
              <a:rPr lang="en-US" b="1" dirty="0" smtClean="0">
                <a:latin typeface="Calibri" pitchFamily="34" charset="0"/>
              </a:rPr>
              <a:t>III. </a:t>
            </a:r>
            <a:r>
              <a:rPr lang="en-US" b="1" dirty="0">
                <a:latin typeface="Calibri" pitchFamily="34" charset="0"/>
              </a:rPr>
              <a:t>Measure the Solvent Offset</a:t>
            </a:r>
          </a:p>
        </p:txBody>
      </p:sp>
      <p:sp>
        <p:nvSpPr>
          <p:cNvPr id="17412" name="Rectangle 4"/>
          <p:cNvSpPr>
            <a:spLocks noGrp="1" noChangeArrowheads="1"/>
          </p:cNvSpPr>
          <p:nvPr>
            <p:ph sz="half" idx="1"/>
          </p:nvPr>
        </p:nvSpPr>
        <p:spPr>
          <a:xfrm>
            <a:off x="228599" y="1116690"/>
            <a:ext cx="3785135" cy="548731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normAutofit fontScale="92500" lnSpcReduction="10000"/>
          </a:bodyPr>
          <a:lstStyle/>
          <a:p>
            <a:pPr marL="457200" indent="-457200">
              <a:spcBef>
                <a:spcPts val="1200"/>
              </a:spcBef>
              <a:buFont typeface="+mj-lt"/>
              <a:buAutoNum type="arabicParenR"/>
            </a:pPr>
            <a:r>
              <a:rPr lang="en-US" sz="2000" dirty="0">
                <a:solidFill>
                  <a:schemeClr val="tx1"/>
                </a:solidFill>
              </a:rPr>
              <a:t>The next step in the experiment is to determine the scattering from the “blank” or “solvent”, without the analyte present.</a:t>
            </a:r>
          </a:p>
          <a:p>
            <a:pPr marL="457200" indent="-457200">
              <a:spcBef>
                <a:spcPts val="1200"/>
              </a:spcBef>
              <a:buFont typeface="+mj-lt"/>
              <a:buAutoNum type="arabicParenR"/>
            </a:pPr>
            <a:r>
              <a:rPr lang="en-US" sz="2000" dirty="0">
                <a:solidFill>
                  <a:schemeClr val="tx1"/>
                </a:solidFill>
              </a:rPr>
              <a:t>The solvent scattering will be subtracted from the total sample scattering to determine the excess Rayleigh ratio, from which the </a:t>
            </a:r>
            <a:r>
              <a:rPr lang="en-US" sz="2000" dirty="0" smtClean="0">
                <a:solidFill>
                  <a:schemeClr val="tx1"/>
                </a:solidFill>
              </a:rPr>
              <a:t>molar mass </a:t>
            </a:r>
            <a:r>
              <a:rPr lang="en-US" sz="2000" dirty="0">
                <a:solidFill>
                  <a:schemeClr val="tx1"/>
                </a:solidFill>
              </a:rPr>
              <a:t>will be determined.</a:t>
            </a:r>
          </a:p>
          <a:p>
            <a:pPr marL="457200" indent="-457200">
              <a:spcBef>
                <a:spcPts val="1200"/>
              </a:spcBef>
              <a:buFont typeface="+mj-lt"/>
              <a:buAutoNum type="arabicParenR"/>
            </a:pPr>
            <a:r>
              <a:rPr lang="en-US" sz="2000" dirty="0">
                <a:solidFill>
                  <a:schemeClr val="tx1"/>
                </a:solidFill>
              </a:rPr>
              <a:t>Select Parameters </a:t>
            </a:r>
            <a:r>
              <a:rPr lang="en-US" sz="2000" dirty="0">
                <a:solidFill>
                  <a:schemeClr val="tx1"/>
                </a:solidFill>
                <a:sym typeface="Symbol"/>
              </a:rPr>
              <a:t></a:t>
            </a:r>
            <a:r>
              <a:rPr lang="en-US" sz="2000" dirty="0">
                <a:solidFill>
                  <a:schemeClr val="tx1"/>
                </a:solidFill>
              </a:rPr>
              <a:t> Sample </a:t>
            </a:r>
            <a:r>
              <a:rPr lang="en-US" sz="2000" dirty="0">
                <a:solidFill>
                  <a:schemeClr val="tx1"/>
                </a:solidFill>
                <a:sym typeface="Symbol"/>
              </a:rPr>
              <a:t> </a:t>
            </a:r>
            <a:r>
              <a:rPr lang="en-US" sz="2000" dirty="0">
                <a:solidFill>
                  <a:schemeClr val="tx1"/>
                </a:solidFill>
              </a:rPr>
              <a:t>Solvent.</a:t>
            </a:r>
          </a:p>
          <a:p>
            <a:pPr marL="457200" indent="-457200">
              <a:spcBef>
                <a:spcPts val="1200"/>
              </a:spcBef>
              <a:buFont typeface="+mj-lt"/>
              <a:buAutoNum type="arabicParenR"/>
            </a:pPr>
            <a:r>
              <a:rPr lang="en-US" sz="2000" dirty="0">
                <a:solidFill>
                  <a:schemeClr val="tx1"/>
                </a:solidFill>
              </a:rPr>
              <a:t>Then select the solvent from the drop down list.</a:t>
            </a:r>
          </a:p>
          <a:p>
            <a:pPr marL="457200" indent="-457200">
              <a:spcBef>
                <a:spcPts val="1200"/>
              </a:spcBef>
              <a:buFont typeface="+mj-lt"/>
              <a:buAutoNum type="arabicParenR"/>
            </a:pPr>
            <a:r>
              <a:rPr lang="en-US" sz="2000" dirty="0">
                <a:solidFill>
                  <a:schemeClr val="tx1"/>
                </a:solidFill>
              </a:rPr>
              <a:t>If </a:t>
            </a:r>
            <a:r>
              <a:rPr lang="en-US" sz="2000" dirty="0" smtClean="0">
                <a:solidFill>
                  <a:schemeClr val="tx1"/>
                </a:solidFill>
              </a:rPr>
              <a:t>your </a:t>
            </a:r>
            <a:r>
              <a:rPr lang="en-US" sz="2000" dirty="0">
                <a:solidFill>
                  <a:schemeClr val="tx1"/>
                </a:solidFill>
              </a:rPr>
              <a:t>solvent is not present, you may create a new solvent by clicking on Add (refer to </a:t>
            </a:r>
            <a:r>
              <a:rPr lang="en-US" sz="2000" dirty="0" smtClean="0">
                <a:solidFill>
                  <a:schemeClr val="tx1"/>
                </a:solidFill>
              </a:rPr>
              <a:t>DYNAMICS User’s </a:t>
            </a:r>
            <a:r>
              <a:rPr lang="en-US" sz="2000" dirty="0">
                <a:solidFill>
                  <a:schemeClr val="tx1"/>
                </a:solidFill>
              </a:rPr>
              <a:t>guide</a:t>
            </a:r>
            <a:r>
              <a:rPr lang="en-US" sz="2000" dirty="0" smtClean="0">
                <a:solidFill>
                  <a:schemeClr val="tx1"/>
                </a:solidFill>
              </a:rPr>
              <a:t>).</a:t>
            </a:r>
            <a:endParaRPr lang="en-US" sz="2000" dirty="0">
              <a:solidFill>
                <a:schemeClr val="tx1"/>
              </a:solidFill>
            </a:endParaRPr>
          </a:p>
        </p:txBody>
      </p:sp>
      <p:sp>
        <p:nvSpPr>
          <p:cNvPr id="17413" name="Oval 5"/>
          <p:cNvSpPr>
            <a:spLocks noChangeArrowheads="1"/>
          </p:cNvSpPr>
          <p:nvPr/>
        </p:nvSpPr>
        <p:spPr bwMode="auto">
          <a:xfrm>
            <a:off x="4320540" y="2895600"/>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a:t>1</a:t>
            </a:r>
          </a:p>
        </p:txBody>
      </p:sp>
      <p:sp>
        <p:nvSpPr>
          <p:cNvPr id="17414" name="Oval 6"/>
          <p:cNvSpPr>
            <a:spLocks noChangeArrowheads="1"/>
          </p:cNvSpPr>
          <p:nvPr/>
        </p:nvSpPr>
        <p:spPr bwMode="auto">
          <a:xfrm>
            <a:off x="6611112" y="2142744"/>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2</a:t>
            </a:r>
          </a:p>
        </p:txBody>
      </p:sp>
      <p:sp>
        <p:nvSpPr>
          <p:cNvPr id="11" name="Oval 6"/>
          <p:cNvSpPr>
            <a:spLocks noChangeArrowheads="1"/>
          </p:cNvSpPr>
          <p:nvPr/>
        </p:nvSpPr>
        <p:spPr bwMode="auto">
          <a:xfrm>
            <a:off x="7312152" y="2121408"/>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smtClean="0"/>
              <a:t>3</a:t>
            </a:r>
            <a:endParaRPr lang="en-US" sz="1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820202" y="1262586"/>
            <a:ext cx="6140918" cy="3429000"/>
          </a:xfrm>
          <a:prstGeom prst="rect">
            <a:avLst/>
          </a:prstGeom>
          <a:noFill/>
          <a:ln w="9525">
            <a:noFill/>
            <a:miter lim="800000"/>
            <a:headEnd/>
            <a:tailEnd/>
          </a:ln>
        </p:spPr>
      </p:pic>
      <p:sp>
        <p:nvSpPr>
          <p:cNvPr id="18434" name="Rectangle 2"/>
          <p:cNvSpPr>
            <a:spLocks noGrp="1" noChangeArrowheads="1"/>
          </p:cNvSpPr>
          <p:nvPr>
            <p:ph type="title"/>
          </p:nvPr>
        </p:nvSpPr>
        <p:spPr/>
        <p:txBody>
          <a:bodyPr/>
          <a:lstStyle/>
          <a:p>
            <a:r>
              <a:rPr lang="en-US" b="1" dirty="0" smtClean="0">
                <a:latin typeface="Calibri" pitchFamily="34" charset="0"/>
              </a:rPr>
              <a:t>III. </a:t>
            </a:r>
            <a:r>
              <a:rPr lang="en-US" b="1" dirty="0">
                <a:latin typeface="Calibri" pitchFamily="34" charset="0"/>
              </a:rPr>
              <a:t>Measure Solvent Offset</a:t>
            </a:r>
          </a:p>
        </p:txBody>
      </p:sp>
      <p:sp>
        <p:nvSpPr>
          <p:cNvPr id="18441" name="Rectangle 9"/>
          <p:cNvSpPr>
            <a:spLocks noGrp="1" noChangeArrowheads="1"/>
          </p:cNvSpPr>
          <p:nvPr>
            <p:ph idx="1"/>
          </p:nvPr>
        </p:nvSpPr>
        <p:spPr>
          <a:xfrm>
            <a:off x="211755" y="1344490"/>
            <a:ext cx="2541070" cy="2986878"/>
          </a:xfrm>
          <a:noFill/>
          <a:ln/>
        </p:spPr>
        <p:txBody>
          <a:bodyPr/>
          <a:lstStyle/>
          <a:p>
            <a:pPr>
              <a:buFont typeface="+mj-lt"/>
              <a:buAutoNum type="arabicParenR"/>
            </a:pPr>
            <a:r>
              <a:rPr lang="en-US" sz="2000" dirty="0" smtClean="0"/>
              <a:t>Select </a:t>
            </a:r>
            <a:r>
              <a:rPr lang="en-US" sz="2000" b="1" dirty="0" smtClean="0"/>
              <a:t>Sample</a:t>
            </a:r>
            <a:r>
              <a:rPr lang="en-US" sz="2000" dirty="0" smtClean="0"/>
              <a:t> </a:t>
            </a:r>
            <a:r>
              <a:rPr lang="en-US" sz="2000" dirty="0" smtClean="0">
                <a:sym typeface="Symbol"/>
              </a:rPr>
              <a:t> </a:t>
            </a:r>
            <a:r>
              <a:rPr lang="en-US" sz="2000" b="1" dirty="0" smtClean="0"/>
              <a:t>Cuvettes</a:t>
            </a:r>
            <a:r>
              <a:rPr lang="en-US" sz="2000" dirty="0" smtClean="0"/>
              <a:t>.</a:t>
            </a:r>
          </a:p>
          <a:p>
            <a:pPr>
              <a:buFont typeface="+mj-lt"/>
              <a:buAutoNum type="arabicParenR"/>
            </a:pPr>
            <a:r>
              <a:rPr lang="en-US" sz="2000" dirty="0" smtClean="0"/>
              <a:t>Select your cuvette from the drop down list.</a:t>
            </a:r>
          </a:p>
          <a:p>
            <a:pPr>
              <a:buFont typeface="+mj-lt"/>
              <a:buAutoNum type="arabicParenR"/>
            </a:pPr>
            <a:r>
              <a:rPr lang="en-US" sz="2000" dirty="0" smtClean="0"/>
              <a:t>Click on </a:t>
            </a:r>
            <a:r>
              <a:rPr lang="en-US" sz="2000" b="1" dirty="0" smtClean="0"/>
              <a:t>Measure Offset</a:t>
            </a:r>
            <a:r>
              <a:rPr lang="en-US" sz="2000" dirty="0" smtClean="0"/>
              <a:t>.</a:t>
            </a:r>
          </a:p>
        </p:txBody>
      </p:sp>
      <p:sp>
        <p:nvSpPr>
          <p:cNvPr id="18442" name="Oval 10"/>
          <p:cNvSpPr>
            <a:spLocks noChangeArrowheads="1"/>
          </p:cNvSpPr>
          <p:nvPr/>
        </p:nvSpPr>
        <p:spPr bwMode="auto">
          <a:xfrm>
            <a:off x="2987361" y="2768538"/>
            <a:ext cx="222632"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1</a:t>
            </a:r>
          </a:p>
        </p:txBody>
      </p:sp>
      <p:sp>
        <p:nvSpPr>
          <p:cNvPr id="18443" name="Oval 11"/>
          <p:cNvSpPr>
            <a:spLocks noChangeArrowheads="1"/>
          </p:cNvSpPr>
          <p:nvPr/>
        </p:nvSpPr>
        <p:spPr bwMode="auto">
          <a:xfrm>
            <a:off x="3942027" y="1594416"/>
            <a:ext cx="222632"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2</a:t>
            </a:r>
          </a:p>
        </p:txBody>
      </p:sp>
      <p:sp>
        <p:nvSpPr>
          <p:cNvPr id="18444" name="Oval 12"/>
          <p:cNvSpPr>
            <a:spLocks noChangeArrowheads="1"/>
          </p:cNvSpPr>
          <p:nvPr/>
        </p:nvSpPr>
        <p:spPr bwMode="auto">
          <a:xfrm>
            <a:off x="5007223" y="2676617"/>
            <a:ext cx="222632"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3</a:t>
            </a:r>
          </a:p>
        </p:txBody>
      </p:sp>
      <p:sp>
        <p:nvSpPr>
          <p:cNvPr id="9" name="Rectangle 8"/>
          <p:cNvSpPr/>
          <p:nvPr/>
        </p:nvSpPr>
        <p:spPr>
          <a:xfrm>
            <a:off x="575312" y="4975271"/>
            <a:ext cx="7993376" cy="1323439"/>
          </a:xfrm>
          <a:prstGeom prst="rect">
            <a:avLst/>
          </a:prstGeom>
        </p:spPr>
        <p:txBody>
          <a:bodyPr wrap="square">
            <a:spAutoFit/>
          </a:bodyPr>
          <a:lstStyle/>
          <a:p>
            <a:pPr marL="0" indent="0">
              <a:buNone/>
            </a:pPr>
            <a:r>
              <a:rPr lang="en-US" sz="2000" b="1" i="1" dirty="0" smtClean="0">
                <a:latin typeface="+mn-lt"/>
              </a:rPr>
              <a:t>Note: </a:t>
            </a:r>
            <a:r>
              <a:rPr lang="en-US" sz="2000" dirty="0" smtClean="0">
                <a:latin typeface="+mn-lt"/>
              </a:rPr>
              <a:t/>
            </a:r>
            <a:br>
              <a:rPr lang="en-US" sz="2000" dirty="0" smtClean="0">
                <a:latin typeface="+mn-lt"/>
              </a:rPr>
            </a:br>
            <a:r>
              <a:rPr lang="en-US" sz="2000" dirty="0" smtClean="0">
                <a:latin typeface="+mn-lt"/>
              </a:rPr>
              <a:t>Solvent Offsets </a:t>
            </a:r>
            <a:r>
              <a:rPr lang="en-US" sz="2000" i="1" dirty="0" smtClean="0">
                <a:latin typeface="+mn-lt"/>
              </a:rPr>
              <a:t>must be measured for the temperature range of interest</a:t>
            </a:r>
            <a:r>
              <a:rPr lang="en-US" sz="2000" dirty="0" smtClean="0">
                <a:latin typeface="+mn-lt"/>
              </a:rPr>
              <a:t>, e.g. measure the solvent offset at 15°C and 40°C for sample measurements between 15 and 40°C.</a:t>
            </a:r>
            <a:endParaRPr lang="en-US" sz="2000" dirty="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612839" y="1262062"/>
            <a:ext cx="3629977" cy="4600667"/>
          </a:xfrm>
          <a:prstGeom prst="rect">
            <a:avLst/>
          </a:prstGeom>
          <a:noFill/>
          <a:ln w="9525">
            <a:noFill/>
            <a:miter lim="800000"/>
            <a:headEnd/>
            <a:tailEnd/>
          </a:ln>
        </p:spPr>
      </p:pic>
      <p:sp>
        <p:nvSpPr>
          <p:cNvPr id="19458" name="Rectangle 2"/>
          <p:cNvSpPr>
            <a:spLocks noGrp="1" noChangeArrowheads="1"/>
          </p:cNvSpPr>
          <p:nvPr>
            <p:ph type="title"/>
          </p:nvPr>
        </p:nvSpPr>
        <p:spPr/>
        <p:txBody>
          <a:bodyPr/>
          <a:lstStyle/>
          <a:p>
            <a:r>
              <a:rPr lang="en-US" b="1" dirty="0" smtClean="0">
                <a:latin typeface="Calibri" pitchFamily="34" charset="0"/>
              </a:rPr>
              <a:t>III. </a:t>
            </a:r>
            <a:r>
              <a:rPr lang="en-US" b="1" dirty="0">
                <a:latin typeface="Calibri" pitchFamily="34" charset="0"/>
              </a:rPr>
              <a:t>Measure Solvent Offset</a:t>
            </a:r>
          </a:p>
        </p:txBody>
      </p:sp>
      <p:sp>
        <p:nvSpPr>
          <p:cNvPr id="19462" name="Rectangle 6"/>
          <p:cNvSpPr>
            <a:spLocks noGrp="1" noChangeArrowheads="1"/>
          </p:cNvSpPr>
          <p:nvPr>
            <p:ph idx="1"/>
          </p:nvPr>
        </p:nvSpPr>
        <p:spPr>
          <a:xfrm>
            <a:off x="4716379" y="1227525"/>
            <a:ext cx="3898232" cy="5029200"/>
          </a:xfrm>
          <a:noFill/>
          <a:ln/>
        </p:spPr>
        <p:txBody>
          <a:bodyPr/>
          <a:lstStyle/>
          <a:p>
            <a:pPr>
              <a:spcBef>
                <a:spcPts val="1200"/>
              </a:spcBef>
            </a:pPr>
            <a:r>
              <a:rPr lang="en-US" sz="2000" dirty="0"/>
              <a:t>The static scattering detector response will be displayed graphically </a:t>
            </a:r>
            <a:r>
              <a:rPr lang="en-US" sz="2000" dirty="0" smtClean="0"/>
              <a:t>as </a:t>
            </a:r>
            <a:r>
              <a:rPr lang="en-US" sz="2000" dirty="0"/>
              <a:t>shown to the left.</a:t>
            </a:r>
          </a:p>
          <a:p>
            <a:pPr>
              <a:spcBef>
                <a:spcPts val="1200"/>
              </a:spcBef>
            </a:pPr>
            <a:r>
              <a:rPr lang="en-US" sz="2000" dirty="0"/>
              <a:t>Set the despiking filter such that the standard deviation as a % of the mean scattering is less than </a:t>
            </a:r>
            <a:r>
              <a:rPr lang="en-US" sz="2000" dirty="0" smtClean="0"/>
              <a:t>0.05%, </a:t>
            </a:r>
            <a:r>
              <a:rPr lang="en-US" sz="2000" dirty="0"/>
              <a:t>then press ok.</a:t>
            </a:r>
          </a:p>
          <a:p>
            <a:pPr>
              <a:spcBef>
                <a:spcPts val="1200"/>
              </a:spcBef>
            </a:pPr>
            <a:r>
              <a:rPr lang="en-US" sz="2000" dirty="0"/>
              <a:t>If the Despiking Filter is located at </a:t>
            </a:r>
            <a:r>
              <a:rPr lang="en-US" sz="2000" dirty="0" smtClean="0"/>
              <a:t>position </a:t>
            </a:r>
            <a:r>
              <a:rPr lang="en-US" sz="2000" dirty="0"/>
              <a:t>5 or lower (refer to </a:t>
            </a:r>
            <a:r>
              <a:rPr lang="en-US" sz="2000" dirty="0" smtClean="0"/>
              <a:t>the figure on the </a:t>
            </a:r>
            <a:r>
              <a:rPr lang="en-US" sz="2000" dirty="0"/>
              <a:t>left), we recommend that you clean the cuvette and try again</a:t>
            </a:r>
            <a:r>
              <a:rPr lang="en-US" sz="2000" dirty="0" smtClean="0"/>
              <a:t>. The example shown does not pass the filter criteria.</a:t>
            </a:r>
            <a:endParaRPr lang="en-US" sz="2000" dirty="0"/>
          </a:p>
        </p:txBody>
      </p:sp>
      <p:sp>
        <p:nvSpPr>
          <p:cNvPr id="19463" name="Line 7"/>
          <p:cNvSpPr>
            <a:spLocks noChangeShapeType="1"/>
          </p:cNvSpPr>
          <p:nvPr/>
        </p:nvSpPr>
        <p:spPr bwMode="auto">
          <a:xfrm flipV="1">
            <a:off x="1673352" y="5312664"/>
            <a:ext cx="0" cy="795528"/>
          </a:xfrm>
          <a:prstGeom prst="line">
            <a:avLst/>
          </a:prstGeom>
          <a:noFill/>
          <a:ln w="9525">
            <a:solidFill>
              <a:schemeClr val="tx1"/>
            </a:solidFill>
            <a:round/>
            <a:headEnd/>
            <a:tailEnd type="triangle" w="med" len="med"/>
          </a:ln>
          <a:effectLst/>
        </p:spPr>
        <p:txBody>
          <a:bodyPr/>
          <a:lstStyle/>
          <a:p>
            <a:endParaRPr lang="en-US"/>
          </a:p>
        </p:txBody>
      </p:sp>
      <p:sp>
        <p:nvSpPr>
          <p:cNvPr id="19464" name="Line 8"/>
          <p:cNvSpPr>
            <a:spLocks noChangeShapeType="1"/>
          </p:cNvSpPr>
          <p:nvPr/>
        </p:nvSpPr>
        <p:spPr bwMode="auto">
          <a:xfrm flipH="1">
            <a:off x="835152" y="6108192"/>
            <a:ext cx="8382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smtClean="0">
                <a:latin typeface="Calibri" pitchFamily="34" charset="0"/>
              </a:rPr>
              <a:t>IV. </a:t>
            </a:r>
            <a:r>
              <a:rPr lang="en-US" b="1" dirty="0">
                <a:latin typeface="Calibri" pitchFamily="34" charset="0"/>
              </a:rPr>
              <a:t>Protein </a:t>
            </a:r>
            <a:r>
              <a:rPr lang="en-US" b="1" dirty="0" smtClean="0">
                <a:latin typeface="Calibri" pitchFamily="34" charset="0"/>
              </a:rPr>
              <a:t>Concentration</a:t>
            </a:r>
            <a:endParaRPr lang="en-US" b="1" dirty="0">
              <a:latin typeface="Calibri" pitchFamily="34" charset="0"/>
            </a:endParaRPr>
          </a:p>
        </p:txBody>
      </p:sp>
      <p:sp>
        <p:nvSpPr>
          <p:cNvPr id="8195" name="Rectangle 3"/>
          <p:cNvSpPr>
            <a:spLocks noGrp="1" noChangeArrowheads="1"/>
          </p:cNvSpPr>
          <p:nvPr>
            <p:ph idx="1"/>
          </p:nvPr>
        </p:nvSpPr>
        <p:spPr>
          <a:xfrm>
            <a:off x="162961" y="1186589"/>
            <a:ext cx="4318503" cy="5241957"/>
          </a:xfrm>
        </p:spPr>
        <p:txBody>
          <a:bodyPr/>
          <a:lstStyle/>
          <a:p>
            <a:pPr marL="457200" indent="-457200">
              <a:spcBef>
                <a:spcPts val="1200"/>
              </a:spcBef>
              <a:buFont typeface="+mj-lt"/>
              <a:buAutoNum type="arabicParenR"/>
            </a:pPr>
            <a:r>
              <a:rPr lang="en-US" sz="2000" dirty="0" smtClean="0"/>
              <a:t>Determine </a:t>
            </a:r>
            <a:r>
              <a:rPr lang="en-US" sz="2000" dirty="0"/>
              <a:t>the concentration of your protein sample.  </a:t>
            </a:r>
          </a:p>
          <a:p>
            <a:pPr lvl="1">
              <a:spcBef>
                <a:spcPts val="1200"/>
              </a:spcBef>
            </a:pPr>
            <a:r>
              <a:rPr lang="en-US" sz="1800" dirty="0"/>
              <a:t>Note: We recommend that the concentration </a:t>
            </a:r>
            <a:r>
              <a:rPr lang="en-US" sz="1800" dirty="0" smtClean="0"/>
              <a:t>be </a:t>
            </a:r>
            <a:r>
              <a:rPr lang="en-US" sz="1800" dirty="0"/>
              <a:t>determined after the sample is spun or filtered, if necessary.</a:t>
            </a:r>
          </a:p>
          <a:p>
            <a:pPr marL="457200" indent="-457200">
              <a:spcBef>
                <a:spcPts val="1200"/>
              </a:spcBef>
              <a:buFont typeface="+mj-lt"/>
              <a:buAutoNum type="arabicParenR"/>
            </a:pPr>
            <a:r>
              <a:rPr lang="en-US" sz="2000" dirty="0"/>
              <a:t>Enter the concentration in </a:t>
            </a:r>
            <a:r>
              <a:rPr lang="en-US" sz="2000" dirty="0" smtClean="0"/>
              <a:t>DYNAMICS in </a:t>
            </a:r>
            <a:r>
              <a:rPr lang="en-US" sz="2000" dirty="0"/>
              <a:t>the </a:t>
            </a:r>
            <a:r>
              <a:rPr lang="en-US" sz="2000" b="1" dirty="0" smtClean="0"/>
              <a:t>Parameters </a:t>
            </a:r>
            <a:r>
              <a:rPr lang="en-US" sz="2000" dirty="0" smtClean="0"/>
              <a:t>→ </a:t>
            </a:r>
            <a:r>
              <a:rPr lang="en-US" sz="2000" b="1" dirty="0" smtClean="0"/>
              <a:t>Sample</a:t>
            </a:r>
            <a:r>
              <a:rPr lang="en-US" sz="2000" dirty="0" smtClean="0"/>
              <a:t> → </a:t>
            </a:r>
            <a:r>
              <a:rPr lang="en-US" sz="2000" b="1" dirty="0" err="1" smtClean="0"/>
              <a:t>Conc</a:t>
            </a:r>
            <a:r>
              <a:rPr lang="en-US" sz="2000" b="1" dirty="0" smtClean="0"/>
              <a:t> </a:t>
            </a:r>
            <a:r>
              <a:rPr lang="en-US" sz="2000" b="1" dirty="0"/>
              <a:t>(mg/mL)</a:t>
            </a:r>
            <a:r>
              <a:rPr lang="en-US" sz="2000" dirty="0"/>
              <a:t> </a:t>
            </a:r>
            <a:r>
              <a:rPr lang="en-US" sz="2000" dirty="0" smtClean="0"/>
              <a:t>field </a:t>
            </a:r>
            <a:r>
              <a:rPr lang="en-US" sz="2000" dirty="0"/>
              <a:t>as shown </a:t>
            </a:r>
            <a:r>
              <a:rPr lang="en-US" sz="2000" dirty="0" smtClean="0"/>
              <a:t>to </a:t>
            </a:r>
            <a:r>
              <a:rPr lang="en-US" sz="2000" dirty="0"/>
              <a:t>the </a:t>
            </a:r>
            <a:r>
              <a:rPr lang="en-US" sz="2000" dirty="0" smtClean="0"/>
              <a:t>right.</a:t>
            </a:r>
            <a:endParaRPr lang="en-US" sz="2000" dirty="0"/>
          </a:p>
          <a:p>
            <a:pPr marL="457200" indent="-457200">
              <a:spcBef>
                <a:spcPts val="1200"/>
              </a:spcBef>
              <a:buFont typeface="+mj-lt"/>
              <a:buAutoNum type="arabicParenR"/>
            </a:pPr>
            <a:r>
              <a:rPr lang="en-US" sz="2000" dirty="0"/>
              <a:t>Also, at this time, enter the standard or known dn/dc value for your </a:t>
            </a:r>
            <a:r>
              <a:rPr lang="en-US" sz="2000" dirty="0" smtClean="0"/>
              <a:t>sample (0.185 mL/g for unmodified proteins).</a:t>
            </a:r>
            <a:endParaRPr lang="en-US" sz="2000" dirty="0"/>
          </a:p>
          <a:p>
            <a:pPr>
              <a:spcBef>
                <a:spcPts val="1200"/>
              </a:spcBef>
            </a:pPr>
            <a:endParaRPr lang="en-US" sz="2000" dirty="0"/>
          </a:p>
        </p:txBody>
      </p:sp>
      <p:pic>
        <p:nvPicPr>
          <p:cNvPr id="10243" name="Picture 3"/>
          <p:cNvPicPr>
            <a:picLocks noChangeAspect="1" noChangeArrowheads="1"/>
          </p:cNvPicPr>
          <p:nvPr/>
        </p:nvPicPr>
        <p:blipFill>
          <a:blip r:embed="rId3" cstate="print"/>
          <a:srcRect r="23080"/>
          <a:stretch>
            <a:fillRect/>
          </a:stretch>
        </p:blipFill>
        <p:spPr bwMode="auto">
          <a:xfrm>
            <a:off x="4680122" y="1530035"/>
            <a:ext cx="4225020" cy="343500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b="1" dirty="0" smtClean="0">
                <a:latin typeface="Calibri" pitchFamily="34" charset="0"/>
              </a:rPr>
              <a:t>V. </a:t>
            </a:r>
            <a:r>
              <a:rPr lang="en-US" b="1" dirty="0">
                <a:latin typeface="Calibri" pitchFamily="34" charset="0"/>
              </a:rPr>
              <a:t>Measure the Protein Sample</a:t>
            </a:r>
          </a:p>
        </p:txBody>
      </p:sp>
      <p:sp>
        <p:nvSpPr>
          <p:cNvPr id="24580" name="Rectangle 4"/>
          <p:cNvSpPr>
            <a:spLocks noGrp="1" noChangeArrowheads="1"/>
          </p:cNvSpPr>
          <p:nvPr>
            <p:ph sz="half" idx="1"/>
          </p:nvPr>
        </p:nvSpPr>
        <p:spPr>
          <a:xfrm>
            <a:off x="228600" y="1216152"/>
            <a:ext cx="3505200" cy="4879848"/>
          </a:xfrm>
        </p:spPr>
        <p:txBody>
          <a:bodyPr/>
          <a:lstStyle/>
          <a:p>
            <a:pPr marL="457200" indent="-457200">
              <a:spcBef>
                <a:spcPts val="1200"/>
              </a:spcBef>
              <a:buFont typeface="+mj-lt"/>
              <a:buAutoNum type="arabicParenR"/>
            </a:pPr>
            <a:r>
              <a:rPr lang="en-US" sz="2000" dirty="0">
                <a:solidFill>
                  <a:schemeClr val="tx1"/>
                </a:solidFill>
              </a:rPr>
              <a:t>Clean the quartz cuvette per previous instructions.</a:t>
            </a:r>
          </a:p>
          <a:p>
            <a:pPr marL="457200" indent="-457200">
              <a:spcBef>
                <a:spcPts val="1200"/>
              </a:spcBef>
              <a:buFont typeface="+mj-lt"/>
              <a:buAutoNum type="arabicParenR"/>
            </a:pPr>
            <a:r>
              <a:rPr lang="en-US" sz="2000" dirty="0">
                <a:solidFill>
                  <a:schemeClr val="tx1"/>
                </a:solidFill>
              </a:rPr>
              <a:t>Load the protein sample into the quartz cuvette per operator’s manual, then place the cuvette into the NanoStar sample chamber.</a:t>
            </a:r>
          </a:p>
          <a:p>
            <a:pPr marL="457200" indent="-457200">
              <a:spcBef>
                <a:spcPts val="1200"/>
              </a:spcBef>
              <a:buFont typeface="+mj-lt"/>
              <a:buAutoNum type="arabicParenR"/>
            </a:pPr>
            <a:r>
              <a:rPr lang="en-US" sz="2000" dirty="0">
                <a:solidFill>
                  <a:schemeClr val="tx1"/>
                </a:solidFill>
              </a:rPr>
              <a:t>Edit the Event Schedule to Label the </a:t>
            </a:r>
            <a:r>
              <a:rPr lang="en-US" sz="2000" dirty="0" smtClean="0">
                <a:solidFill>
                  <a:schemeClr val="tx1"/>
                </a:solidFill>
              </a:rPr>
              <a:t>Measurement (here the measurement is automatically labeled with the sample name), </a:t>
            </a:r>
            <a:r>
              <a:rPr lang="en-US" sz="2000" dirty="0">
                <a:solidFill>
                  <a:schemeClr val="tx1"/>
                </a:solidFill>
              </a:rPr>
              <a:t>then press the Record button. </a:t>
            </a:r>
            <a:endParaRPr lang="en-US" sz="2000" dirty="0" smtClean="0">
              <a:solidFill>
                <a:schemeClr val="tx1"/>
              </a:solidFill>
            </a:endParaRPr>
          </a:p>
        </p:txBody>
      </p:sp>
      <p:pic>
        <p:nvPicPr>
          <p:cNvPr id="11268" name="Picture 4"/>
          <p:cNvPicPr>
            <a:picLocks noChangeAspect="1" noChangeArrowheads="1"/>
          </p:cNvPicPr>
          <p:nvPr/>
        </p:nvPicPr>
        <p:blipFill>
          <a:blip r:embed="rId3" cstate="print"/>
          <a:srcRect/>
          <a:stretch>
            <a:fillRect/>
          </a:stretch>
        </p:blipFill>
        <p:spPr bwMode="auto">
          <a:xfrm>
            <a:off x="3959168" y="1910281"/>
            <a:ext cx="5021262" cy="3189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l="3383" t="10298" r="5277" b="8796"/>
          <a:stretch>
            <a:fillRect/>
          </a:stretch>
        </p:blipFill>
        <p:spPr bwMode="auto">
          <a:xfrm>
            <a:off x="3136392" y="5018964"/>
            <a:ext cx="2057400" cy="1298448"/>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l="3155" t="13428" r="3957" b="12715"/>
          <a:stretch>
            <a:fillRect/>
          </a:stretch>
        </p:blipFill>
        <p:spPr bwMode="auto">
          <a:xfrm>
            <a:off x="320040" y="5165268"/>
            <a:ext cx="2423160" cy="1115568"/>
          </a:xfrm>
          <a:prstGeom prst="rect">
            <a:avLst/>
          </a:prstGeom>
          <a:noFill/>
          <a:ln w="9525">
            <a:noFill/>
            <a:miter lim="800000"/>
            <a:headEnd/>
            <a:tailEnd/>
          </a:ln>
          <a:effectLst/>
        </p:spPr>
      </p:pic>
      <p:pic>
        <p:nvPicPr>
          <p:cNvPr id="12290" name="Picture 2"/>
          <p:cNvPicPr>
            <a:picLocks noChangeAspect="1" noChangeArrowheads="1"/>
          </p:cNvPicPr>
          <p:nvPr/>
        </p:nvPicPr>
        <p:blipFill>
          <a:blip r:embed="rId5" cstate="print"/>
          <a:srcRect/>
          <a:stretch>
            <a:fillRect/>
          </a:stretch>
        </p:blipFill>
        <p:spPr bwMode="auto">
          <a:xfrm>
            <a:off x="192278" y="1276538"/>
            <a:ext cx="5110230" cy="3507417"/>
          </a:xfrm>
          <a:prstGeom prst="rect">
            <a:avLst/>
          </a:prstGeom>
          <a:noFill/>
          <a:ln w="9525">
            <a:noFill/>
            <a:miter lim="800000"/>
            <a:headEnd/>
            <a:tailEnd/>
          </a:ln>
        </p:spPr>
      </p:pic>
      <p:sp>
        <p:nvSpPr>
          <p:cNvPr id="20482" name="Rectangle 2"/>
          <p:cNvSpPr>
            <a:spLocks noGrp="1" noChangeArrowheads="1"/>
          </p:cNvSpPr>
          <p:nvPr>
            <p:ph type="title"/>
          </p:nvPr>
        </p:nvSpPr>
        <p:spPr/>
        <p:txBody>
          <a:bodyPr/>
          <a:lstStyle/>
          <a:p>
            <a:r>
              <a:rPr lang="en-US" b="1" dirty="0" smtClean="0">
                <a:latin typeface="Calibri" pitchFamily="34" charset="0"/>
              </a:rPr>
              <a:t>V. </a:t>
            </a:r>
            <a:r>
              <a:rPr lang="en-US" b="1" dirty="0">
                <a:latin typeface="Calibri" pitchFamily="34" charset="0"/>
              </a:rPr>
              <a:t>Measure the Protein Sample</a:t>
            </a:r>
          </a:p>
        </p:txBody>
      </p:sp>
      <p:sp>
        <p:nvSpPr>
          <p:cNvPr id="20486" name="Rectangle 6"/>
          <p:cNvSpPr>
            <a:spLocks noGrp="1" noChangeArrowheads="1"/>
          </p:cNvSpPr>
          <p:nvPr>
            <p:ph idx="1"/>
          </p:nvPr>
        </p:nvSpPr>
        <p:spPr>
          <a:xfrm>
            <a:off x="5432080" y="1164865"/>
            <a:ext cx="3558011" cy="5115971"/>
          </a:xfrm>
          <a:noFill/>
          <a:ln/>
        </p:spPr>
        <p:txBody>
          <a:bodyPr/>
          <a:lstStyle/>
          <a:p>
            <a:pPr marL="0" indent="0">
              <a:spcBef>
                <a:spcPts val="600"/>
              </a:spcBef>
              <a:spcAft>
                <a:spcPts val="600"/>
              </a:spcAft>
              <a:buNone/>
            </a:pPr>
            <a:r>
              <a:rPr lang="en-US" sz="2000" b="1" dirty="0"/>
              <a:t>Upon completion of the Event Schedule, review the data:</a:t>
            </a:r>
          </a:p>
          <a:p>
            <a:pPr marL="404813" lvl="1">
              <a:spcBef>
                <a:spcPts val="600"/>
              </a:spcBef>
              <a:buFont typeface="+mj-lt"/>
              <a:buAutoNum type="arabicParenR"/>
            </a:pPr>
            <a:r>
              <a:rPr lang="en-US" sz="1800" dirty="0"/>
              <a:t>Are the majority of acquisitions unmarked?</a:t>
            </a:r>
          </a:p>
          <a:p>
            <a:pPr marL="404813" lvl="1">
              <a:spcBef>
                <a:spcPts val="600"/>
              </a:spcBef>
              <a:buFont typeface="+mj-lt"/>
              <a:buAutoNum type="arabicParenR"/>
            </a:pPr>
            <a:r>
              <a:rPr lang="en-US" sz="1800" dirty="0"/>
              <a:t>Are the results consistent among all acquisitions </a:t>
            </a:r>
            <a:r>
              <a:rPr lang="en-US" sz="1800" dirty="0" smtClean="0"/>
              <a:t>(</a:t>
            </a:r>
            <a:r>
              <a:rPr lang="en-US" sz="1800" b="1" dirty="0" smtClean="0"/>
              <a:t>%</a:t>
            </a:r>
            <a:r>
              <a:rPr lang="en-US" sz="1800" b="1" dirty="0"/>
              <a:t>S</a:t>
            </a:r>
            <a:r>
              <a:rPr lang="en-US" sz="1800" dirty="0"/>
              <a:t> less than 10% for </a:t>
            </a:r>
            <a:r>
              <a:rPr lang="en-US" sz="1800" b="1" dirty="0"/>
              <a:t>Normalized Intensity</a:t>
            </a:r>
            <a:r>
              <a:rPr lang="en-US" sz="1800" dirty="0"/>
              <a:t>, </a:t>
            </a:r>
            <a:r>
              <a:rPr lang="en-US" sz="1800" b="1" dirty="0" smtClean="0"/>
              <a:t>Radius</a:t>
            </a:r>
            <a:r>
              <a:rPr lang="en-US" sz="1800" dirty="0" smtClean="0"/>
              <a:t>, </a:t>
            </a:r>
            <a:r>
              <a:rPr lang="en-US" sz="1800" b="1" dirty="0" smtClean="0"/>
              <a:t>Mw-S</a:t>
            </a:r>
            <a:r>
              <a:rPr lang="en-US" sz="1800" dirty="0"/>
              <a:t>)?</a:t>
            </a:r>
          </a:p>
          <a:p>
            <a:pPr marL="404813" lvl="1">
              <a:spcBef>
                <a:spcPts val="600"/>
              </a:spcBef>
              <a:buFont typeface="+mj-lt"/>
              <a:buAutoNum type="arabicParenR"/>
            </a:pPr>
            <a:r>
              <a:rPr lang="en-US" sz="1800" dirty="0"/>
              <a:t>Is the average ACF valid? (refer to </a:t>
            </a:r>
            <a:r>
              <a:rPr lang="en-US" sz="1800" dirty="0" smtClean="0"/>
              <a:t>DYNAMICS User’s Guide).</a:t>
            </a:r>
            <a:endParaRPr lang="en-US" sz="1800" dirty="0"/>
          </a:p>
          <a:p>
            <a:pPr marL="741363" lvl="2" indent="-285750">
              <a:spcBef>
                <a:spcPts val="600"/>
              </a:spcBef>
            </a:pPr>
            <a:r>
              <a:rPr lang="en-US" sz="1600" dirty="0"/>
              <a:t>If the ACF indicates a dirty cuvette or sample, clean the cuvette and filter or spin your sample and try again</a:t>
            </a:r>
            <a:r>
              <a:rPr lang="en-US" sz="1600" dirty="0" smtClean="0"/>
              <a:t>.</a:t>
            </a:r>
            <a:endParaRPr lang="en-US" sz="2000" dirty="0"/>
          </a:p>
          <a:p>
            <a:pPr marL="404813" lvl="1">
              <a:spcBef>
                <a:spcPts val="600"/>
              </a:spcBef>
              <a:buFont typeface="+mj-lt"/>
              <a:buAutoNum type="arabicParenR"/>
            </a:pPr>
            <a:r>
              <a:rPr lang="en-US" sz="1800" dirty="0"/>
              <a:t>Is the </a:t>
            </a:r>
            <a:r>
              <a:rPr lang="en-US" sz="1800" dirty="0" smtClean="0"/>
              <a:t>intensity-weighted </a:t>
            </a:r>
            <a:r>
              <a:rPr lang="en-US" sz="1800" dirty="0"/>
              <a:t>size distribution monomodal and homogeneous?</a:t>
            </a:r>
          </a:p>
          <a:p>
            <a:pPr>
              <a:spcBef>
                <a:spcPts val="600"/>
              </a:spcBef>
            </a:pPr>
            <a:endParaRPr lang="en-US" sz="2000" dirty="0"/>
          </a:p>
        </p:txBody>
      </p:sp>
      <p:sp>
        <p:nvSpPr>
          <p:cNvPr id="20489" name="Oval 9"/>
          <p:cNvSpPr>
            <a:spLocks noChangeArrowheads="1"/>
          </p:cNvSpPr>
          <p:nvPr/>
        </p:nvSpPr>
        <p:spPr bwMode="auto">
          <a:xfrm>
            <a:off x="1481328" y="1743444"/>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1</a:t>
            </a:r>
          </a:p>
        </p:txBody>
      </p:sp>
      <p:sp>
        <p:nvSpPr>
          <p:cNvPr id="20490" name="Oval 10"/>
          <p:cNvSpPr>
            <a:spLocks noChangeArrowheads="1"/>
          </p:cNvSpPr>
          <p:nvPr/>
        </p:nvSpPr>
        <p:spPr bwMode="auto">
          <a:xfrm>
            <a:off x="2383536" y="4325100"/>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a:t>2</a:t>
            </a:r>
          </a:p>
        </p:txBody>
      </p:sp>
      <p:sp>
        <p:nvSpPr>
          <p:cNvPr id="20491" name="Oval 11"/>
          <p:cNvSpPr>
            <a:spLocks noChangeArrowheads="1"/>
          </p:cNvSpPr>
          <p:nvPr/>
        </p:nvSpPr>
        <p:spPr bwMode="auto">
          <a:xfrm>
            <a:off x="493776" y="4863516"/>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3</a:t>
            </a:r>
          </a:p>
        </p:txBody>
      </p:sp>
      <p:sp>
        <p:nvSpPr>
          <p:cNvPr id="20497" name="Oval 17"/>
          <p:cNvSpPr>
            <a:spLocks noChangeArrowheads="1"/>
          </p:cNvSpPr>
          <p:nvPr/>
        </p:nvSpPr>
        <p:spPr bwMode="auto">
          <a:xfrm>
            <a:off x="3087624" y="4900092"/>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4</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796699" y="1195621"/>
            <a:ext cx="7537767" cy="2634336"/>
          </a:xfrm>
          <a:prstGeom prst="rect">
            <a:avLst/>
          </a:prstGeom>
          <a:noFill/>
          <a:ln w="9525">
            <a:noFill/>
            <a:miter lim="800000"/>
            <a:headEnd/>
            <a:tailEnd/>
          </a:ln>
        </p:spPr>
      </p:pic>
      <p:sp>
        <p:nvSpPr>
          <p:cNvPr id="26626" name="Rectangle 2"/>
          <p:cNvSpPr>
            <a:spLocks noGrp="1" noChangeArrowheads="1"/>
          </p:cNvSpPr>
          <p:nvPr>
            <p:ph type="title"/>
          </p:nvPr>
        </p:nvSpPr>
        <p:spPr/>
        <p:txBody>
          <a:bodyPr/>
          <a:lstStyle/>
          <a:p>
            <a:r>
              <a:rPr lang="en-US" b="1" dirty="0" smtClean="0">
                <a:latin typeface="Calibri" pitchFamily="34" charset="0"/>
              </a:rPr>
              <a:t>V. </a:t>
            </a:r>
            <a:r>
              <a:rPr lang="en-US" b="1" dirty="0">
                <a:latin typeface="Calibri" pitchFamily="34" charset="0"/>
              </a:rPr>
              <a:t>Measure the Protein Sample</a:t>
            </a:r>
          </a:p>
        </p:txBody>
      </p:sp>
      <p:sp>
        <p:nvSpPr>
          <p:cNvPr id="26628" name="Rectangle 4"/>
          <p:cNvSpPr>
            <a:spLocks noGrp="1" noChangeArrowheads="1"/>
          </p:cNvSpPr>
          <p:nvPr>
            <p:ph idx="1"/>
          </p:nvPr>
        </p:nvSpPr>
        <p:spPr>
          <a:xfrm>
            <a:off x="237068" y="3920067"/>
            <a:ext cx="8650660" cy="2538483"/>
          </a:xfrm>
          <a:noFill/>
          <a:ln/>
        </p:spPr>
        <p:txBody>
          <a:bodyPr>
            <a:normAutofit fontScale="92500" lnSpcReduction="10000"/>
          </a:bodyPr>
          <a:lstStyle/>
          <a:p>
            <a:pPr marL="288925" indent="-288925">
              <a:spcAft>
                <a:spcPts val="600"/>
              </a:spcAft>
              <a:buFont typeface="+mj-lt"/>
              <a:buAutoNum type="arabicParenR"/>
            </a:pPr>
            <a:r>
              <a:rPr lang="en-US" sz="1800" dirty="0"/>
              <a:t>The </a:t>
            </a:r>
            <a:r>
              <a:rPr lang="en-US" sz="1800" i="1" dirty="0"/>
              <a:t>absolute</a:t>
            </a:r>
            <a:r>
              <a:rPr lang="en-US" sz="1800" dirty="0"/>
              <a:t> molecular weight of the Protein Sample is displayed in the </a:t>
            </a:r>
            <a:r>
              <a:rPr lang="en-US" sz="1800" b="1" dirty="0" smtClean="0"/>
              <a:t>Mw-S</a:t>
            </a:r>
            <a:r>
              <a:rPr lang="en-US" sz="1800" dirty="0" smtClean="0"/>
              <a:t> column. This </a:t>
            </a:r>
            <a:r>
              <a:rPr lang="en-US" sz="1800" dirty="0"/>
              <a:t>is the “weight average” molecular weight determined from static light </a:t>
            </a:r>
            <a:r>
              <a:rPr lang="en-US" sz="1800" dirty="0" smtClean="0"/>
              <a:t>scattering measurements.</a:t>
            </a:r>
            <a:endParaRPr lang="en-US" sz="1800" dirty="0"/>
          </a:p>
          <a:p>
            <a:pPr marL="288925" indent="-288925">
              <a:spcAft>
                <a:spcPts val="600"/>
              </a:spcAft>
              <a:buFont typeface="+mj-lt"/>
              <a:buAutoNum type="arabicParenR"/>
            </a:pPr>
            <a:r>
              <a:rPr lang="en-US" sz="1800" dirty="0"/>
              <a:t>The DLS data indicate a homogeneous size distribution, with %PD less than 15% as determined by the </a:t>
            </a:r>
            <a:r>
              <a:rPr lang="en-US" sz="1800" dirty="0" smtClean="0"/>
              <a:t>Cumulants </a:t>
            </a:r>
            <a:r>
              <a:rPr lang="en-US" sz="1800" dirty="0"/>
              <a:t>algorithm.</a:t>
            </a:r>
          </a:p>
          <a:p>
            <a:pPr marL="288925" indent="-288925">
              <a:spcAft>
                <a:spcPts val="600"/>
              </a:spcAft>
              <a:buFont typeface="+mj-lt"/>
              <a:buAutoNum type="arabicParenR"/>
            </a:pPr>
            <a:r>
              <a:rPr lang="en-US" sz="1800" dirty="0" smtClean="0"/>
              <a:t>The </a:t>
            </a:r>
            <a:r>
              <a:rPr lang="en-US" sz="1800" b="1" dirty="0" smtClean="0"/>
              <a:t>Mw-S</a:t>
            </a:r>
            <a:r>
              <a:rPr lang="en-US" sz="1800" dirty="0" smtClean="0"/>
              <a:t> results for Lysozyme agree with </a:t>
            </a:r>
            <a:r>
              <a:rPr lang="en-US" sz="1800" dirty="0"/>
              <a:t>the estimated </a:t>
            </a:r>
            <a:r>
              <a:rPr lang="en-US" sz="1800" b="1" dirty="0" smtClean="0"/>
              <a:t>Mw-R</a:t>
            </a:r>
            <a:r>
              <a:rPr lang="en-US" sz="1800" dirty="0" smtClean="0"/>
              <a:t> </a:t>
            </a:r>
            <a:r>
              <a:rPr lang="en-US" sz="1800" dirty="0"/>
              <a:t>determined from the measured </a:t>
            </a:r>
            <a:r>
              <a:rPr lang="en-US" sz="1800" dirty="0" smtClean="0"/>
              <a:t>radius </a:t>
            </a:r>
            <a:r>
              <a:rPr lang="en-US" sz="1800" dirty="0"/>
              <a:t>of the </a:t>
            </a:r>
            <a:r>
              <a:rPr lang="en-US" sz="1800" dirty="0" smtClean="0"/>
              <a:t>protein</a:t>
            </a:r>
            <a:r>
              <a:rPr lang="en-US" sz="1800" dirty="0"/>
              <a:t>, suggesting </a:t>
            </a:r>
            <a:r>
              <a:rPr lang="en-US" sz="1800" dirty="0" smtClean="0"/>
              <a:t>a globular conformation </a:t>
            </a:r>
            <a:r>
              <a:rPr lang="en-US" sz="1800" dirty="0"/>
              <a:t>for this </a:t>
            </a:r>
            <a:r>
              <a:rPr lang="en-US" sz="1800" dirty="0" smtClean="0"/>
              <a:t>protein. The slightly larger </a:t>
            </a:r>
            <a:r>
              <a:rPr lang="en-US" sz="1800" b="1" dirty="0" smtClean="0"/>
              <a:t>Mw-R</a:t>
            </a:r>
            <a:r>
              <a:rPr lang="en-US" sz="1800" dirty="0" smtClean="0"/>
              <a:t> values compared to the </a:t>
            </a:r>
            <a:r>
              <a:rPr lang="en-US" sz="1800" b="1" dirty="0" smtClean="0"/>
              <a:t>Mw-S</a:t>
            </a:r>
            <a:r>
              <a:rPr lang="en-US" sz="1800" dirty="0" smtClean="0"/>
              <a:t> values for the CP-1mM protein suggests an elongated conformation.</a:t>
            </a:r>
            <a:endParaRPr lang="en-US" sz="1800" dirty="0"/>
          </a:p>
        </p:txBody>
      </p:sp>
      <p:sp>
        <p:nvSpPr>
          <p:cNvPr id="26631" name="Oval 7"/>
          <p:cNvSpPr>
            <a:spLocks noChangeArrowheads="1"/>
          </p:cNvSpPr>
          <p:nvPr/>
        </p:nvSpPr>
        <p:spPr bwMode="auto">
          <a:xfrm>
            <a:off x="6132647" y="1349522"/>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2</a:t>
            </a:r>
          </a:p>
        </p:txBody>
      </p:sp>
      <p:sp>
        <p:nvSpPr>
          <p:cNvPr id="26633" name="Oval 9"/>
          <p:cNvSpPr>
            <a:spLocks noChangeArrowheads="1"/>
          </p:cNvSpPr>
          <p:nvPr/>
        </p:nvSpPr>
        <p:spPr bwMode="auto">
          <a:xfrm>
            <a:off x="7359126" y="1349522"/>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a:t>1</a:t>
            </a:r>
          </a:p>
        </p:txBody>
      </p:sp>
      <p:sp>
        <p:nvSpPr>
          <p:cNvPr id="26635" name="Oval 11"/>
          <p:cNvSpPr>
            <a:spLocks noChangeArrowheads="1"/>
          </p:cNvSpPr>
          <p:nvPr/>
        </p:nvSpPr>
        <p:spPr bwMode="auto">
          <a:xfrm>
            <a:off x="6737061" y="1349522"/>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a:t>3</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Contact Us</a:t>
            </a:r>
            <a:endParaRPr lang="en-US" dirty="0"/>
          </a:p>
        </p:txBody>
      </p:sp>
      <p:sp>
        <p:nvSpPr>
          <p:cNvPr id="9219" name="Rectangle 3"/>
          <p:cNvSpPr>
            <a:spLocks noGrp="1" noChangeArrowheads="1"/>
          </p:cNvSpPr>
          <p:nvPr>
            <p:ph idx="1"/>
          </p:nvPr>
        </p:nvSpPr>
        <p:spPr/>
        <p:txBody>
          <a:bodyPr/>
          <a:lstStyle/>
          <a:p>
            <a:r>
              <a:rPr lang="en-US" dirty="0" smtClean="0"/>
              <a:t>If any questions arise as you perform an experiment with the DynaPro instrument, please do not hesitate to contact us:</a:t>
            </a:r>
          </a:p>
          <a:p>
            <a:endParaRPr lang="en-US" dirty="0" smtClean="0"/>
          </a:p>
          <a:p>
            <a:r>
              <a:rPr lang="en-US" dirty="0" smtClean="0"/>
              <a:t>Telephone:</a:t>
            </a:r>
          </a:p>
          <a:p>
            <a:pPr lvl="1"/>
            <a:r>
              <a:rPr lang="en-US" dirty="0" smtClean="0"/>
              <a:t> (805) 681-9009</a:t>
            </a:r>
          </a:p>
          <a:p>
            <a:r>
              <a:rPr lang="en-US" dirty="0" smtClean="0"/>
              <a:t>Email:</a:t>
            </a:r>
          </a:p>
          <a:p>
            <a:pPr lvl="1"/>
            <a:r>
              <a:rPr lang="en-US" dirty="0" smtClean="0"/>
              <a:t> </a:t>
            </a:r>
            <a:r>
              <a:rPr lang="en-US" dirty="0" smtClean="0">
                <a:hlinkClick r:id="rId3"/>
              </a:rPr>
              <a:t>support@wyatt.com</a:t>
            </a:r>
            <a:endParaRPr lang="en-US" dirty="0" smtClean="0"/>
          </a:p>
          <a:p>
            <a:r>
              <a:rPr lang="en-US" dirty="0" smtClean="0"/>
              <a:t>Mail: </a:t>
            </a:r>
          </a:p>
          <a:p>
            <a:pPr lvl="1"/>
            <a:r>
              <a:rPr lang="en-US" dirty="0" smtClean="0"/>
              <a:t>Wyatt Technology, 6300 Hollister Ave., Santa Barbara, CA 93117</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Introduction</a:t>
            </a:r>
            <a:endParaRPr lang="en-US" dirty="0"/>
          </a:p>
        </p:txBody>
      </p:sp>
      <p:sp>
        <p:nvSpPr>
          <p:cNvPr id="4099" name="Rectangle 3"/>
          <p:cNvSpPr>
            <a:spLocks noGrp="1" noChangeArrowheads="1"/>
          </p:cNvSpPr>
          <p:nvPr>
            <p:ph idx="1"/>
          </p:nvPr>
        </p:nvSpPr>
        <p:spPr/>
        <p:txBody>
          <a:bodyPr/>
          <a:lstStyle/>
          <a:p>
            <a:r>
              <a:rPr lang="en-US" dirty="0" smtClean="0"/>
              <a:t>The purpose of this Quick Start Guide is to provide detailed instructions to the operator of a DynaPro NanoStar for performing batch static light scattering experiments, determining the absolute molecular weight of small </a:t>
            </a:r>
            <a:r>
              <a:rPr lang="en-US" dirty="0" err="1" smtClean="0"/>
              <a:t>isotropically</a:t>
            </a:r>
            <a:r>
              <a:rPr lang="en-US" dirty="0" smtClean="0"/>
              <a:t> scattering macromolecules (e.g. proteins).</a:t>
            </a:r>
          </a:p>
          <a:p>
            <a:endParaRPr lang="en-US" dirty="0" smtClean="0"/>
          </a:p>
          <a:p>
            <a:r>
              <a:rPr lang="en-US" dirty="0" smtClean="0"/>
              <a:t>Please refer to the DynaPro NanoStar User’s Guide, the Dynamics software User’s Guide, and the Wyatt Technology website (</a:t>
            </a:r>
            <a:r>
              <a:rPr lang="en-US" dirty="0" smtClean="0">
                <a:hlinkClick r:id="rId3"/>
              </a:rPr>
              <a:t>www.wyatt.com</a:t>
            </a:r>
            <a:r>
              <a:rPr lang="en-US" dirty="0" smtClean="0"/>
              <a:t>) for important safety related information, as well as detailed information regarding the operation of the instrument and software, including theory and applications.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Procedure Outline</a:t>
            </a:r>
            <a:endParaRPr lang="en-US" dirty="0"/>
          </a:p>
        </p:txBody>
      </p:sp>
      <p:sp>
        <p:nvSpPr>
          <p:cNvPr id="6147" name="Rectangle 3"/>
          <p:cNvSpPr>
            <a:spLocks noGrp="1" noChangeArrowheads="1"/>
          </p:cNvSpPr>
          <p:nvPr>
            <p:ph idx="1"/>
          </p:nvPr>
        </p:nvSpPr>
        <p:spPr>
          <a:xfrm>
            <a:off x="425450" y="1196582"/>
            <a:ext cx="8293100" cy="5105400"/>
          </a:xfrm>
        </p:spPr>
        <p:txBody>
          <a:bodyPr>
            <a:normAutofit/>
          </a:bodyPr>
          <a:lstStyle/>
          <a:p>
            <a:pPr marL="514350" indent="-514350">
              <a:buFont typeface="+mj-lt"/>
              <a:buAutoNum type="romanUcPeriod"/>
            </a:pPr>
            <a:r>
              <a:rPr lang="en-US" dirty="0" smtClean="0"/>
              <a:t>Clean and dry the NanoStar quartz cuvette.</a:t>
            </a:r>
          </a:p>
          <a:p>
            <a:pPr marL="514350" indent="-514350">
              <a:buFont typeface="+mj-lt"/>
              <a:buAutoNum type="romanUcPeriod"/>
            </a:pPr>
            <a:r>
              <a:rPr lang="en-US" dirty="0" smtClean="0"/>
              <a:t>Check the clean water count rate.</a:t>
            </a:r>
          </a:p>
          <a:p>
            <a:pPr marL="514350" indent="-514350">
              <a:buFont typeface="+mj-lt"/>
              <a:buAutoNum type="romanUcPeriod"/>
            </a:pPr>
            <a:r>
              <a:rPr lang="en-US" dirty="0" smtClean="0"/>
              <a:t>Measure Solvent Offset and validate DLS results.</a:t>
            </a:r>
          </a:p>
          <a:p>
            <a:pPr marL="514350" indent="-514350">
              <a:buFont typeface="+mj-lt"/>
              <a:buAutoNum type="romanUcPeriod"/>
            </a:pPr>
            <a:r>
              <a:rPr lang="en-US" dirty="0" smtClean="0"/>
              <a:t>Determine protein concentration.</a:t>
            </a:r>
          </a:p>
          <a:p>
            <a:pPr marL="514350" indent="-514350">
              <a:buFont typeface="+mj-lt"/>
              <a:buAutoNum type="romanUcPeriod"/>
            </a:pPr>
            <a:r>
              <a:rPr lang="en-US" dirty="0" smtClean="0"/>
              <a:t>Measure the protein sample, then:</a:t>
            </a:r>
          </a:p>
          <a:p>
            <a:pPr marL="933450" lvl="1" indent="-514350">
              <a:buFont typeface="+mj-lt"/>
              <a:buAutoNum type="romanLcPeriod"/>
            </a:pPr>
            <a:r>
              <a:rPr lang="en-US" dirty="0" smtClean="0"/>
              <a:t>Validate results: Datalog grid; ACF; Homogeneity</a:t>
            </a:r>
          </a:p>
          <a:p>
            <a:pPr marL="933450" lvl="1" indent="-514350">
              <a:buFont typeface="+mj-lt"/>
              <a:buAutoNum type="romanLcPeriod"/>
            </a:pPr>
            <a:r>
              <a:rPr lang="en-US" dirty="0" smtClean="0"/>
              <a:t>Calculate Molecular Weight from Static Light Scattering</a:t>
            </a:r>
          </a:p>
          <a:p>
            <a:pPr marL="0" indent="0">
              <a:spcBef>
                <a:spcPts val="1200"/>
              </a:spcBef>
              <a:buNone/>
            </a:pPr>
            <a:r>
              <a:rPr lang="en-US" b="1" dirty="0" smtClean="0"/>
              <a:t>Notes: </a:t>
            </a:r>
          </a:p>
          <a:p>
            <a:r>
              <a:rPr lang="en-US" dirty="0" smtClean="0"/>
              <a:t>These instructions assume the instrument calibration constant is valid (from your Certificate of Performance, IQOQ, etc.).</a:t>
            </a:r>
          </a:p>
          <a:p>
            <a:r>
              <a:rPr lang="en-US" dirty="0" smtClean="0"/>
              <a:t>See Section 4 of this binder on how to calibrate and manage your cuvettes.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mtClean="0"/>
              <a:t>I. Clean and Dry the NanoStar Quartz Cuvette</a:t>
            </a:r>
            <a:endParaRPr lang="en-US" dirty="0"/>
          </a:p>
        </p:txBody>
      </p:sp>
      <p:sp>
        <p:nvSpPr>
          <p:cNvPr id="7171" name="Rectangle 3"/>
          <p:cNvSpPr>
            <a:spLocks noGrp="1" noChangeArrowheads="1"/>
          </p:cNvSpPr>
          <p:nvPr>
            <p:ph sz="half" idx="1"/>
          </p:nvPr>
        </p:nvSpPr>
        <p:spPr>
          <a:xfrm>
            <a:off x="375718" y="1240325"/>
            <a:ext cx="8113763" cy="5142367"/>
          </a:xfrm>
        </p:spPr>
        <p:txBody>
          <a:bodyPr>
            <a:noAutofit/>
          </a:bodyPr>
          <a:lstStyle/>
          <a:p>
            <a:pPr>
              <a:spcBef>
                <a:spcPts val="1200"/>
              </a:spcBef>
            </a:pPr>
            <a:r>
              <a:rPr lang="en-US" sz="2400" dirty="0" smtClean="0">
                <a:solidFill>
                  <a:schemeClr val="tx1"/>
                </a:solidFill>
              </a:rPr>
              <a:t>As a first step, it is necessary to thoroughly clean and dry the NanoStar quartz cuvette, both inside and outside.</a:t>
            </a:r>
          </a:p>
          <a:p>
            <a:pPr>
              <a:spcBef>
                <a:spcPts val="1200"/>
              </a:spcBef>
            </a:pPr>
            <a:r>
              <a:rPr lang="en-US" sz="2400" dirty="0" smtClean="0">
                <a:solidFill>
                  <a:schemeClr val="tx1"/>
                </a:solidFill>
              </a:rPr>
              <a:t>If you are not familiar with the recommended Wyatt Technology cleaning and handling protocols for quartz cuvettes, please review the section on cuvette cleaning in the DynaPro NanoStar User’s guide or the Technical Note “Quartz Cuvette Cleaning Protocol” on the Wyatt Support Center.</a:t>
            </a:r>
          </a:p>
          <a:p>
            <a:pPr>
              <a:spcBef>
                <a:spcPts val="1200"/>
              </a:spcBef>
            </a:pPr>
            <a:r>
              <a:rPr lang="en-US" sz="2400" dirty="0" smtClean="0">
                <a:solidFill>
                  <a:schemeClr val="tx1"/>
                </a:solidFill>
              </a:rPr>
              <a:t>If you do not have a copy of this manual or technical note, please download from the Wyatt Support Center (</a:t>
            </a:r>
            <a:r>
              <a:rPr lang="en-US" sz="2400" dirty="0" smtClean="0">
                <a:solidFill>
                  <a:schemeClr val="tx1"/>
                </a:solidFill>
                <a:hlinkClick r:id="rId3"/>
              </a:rPr>
              <a:t>www.wyatt.com</a:t>
            </a:r>
            <a:r>
              <a:rPr lang="en-US" sz="2400" dirty="0" smtClean="0">
                <a:solidFill>
                  <a:schemeClr val="tx1"/>
                </a:solidFill>
              </a:rPr>
              <a:t>) or contact Wyatt Technical Support at </a:t>
            </a:r>
            <a:r>
              <a:rPr lang="en-US" sz="2400" dirty="0" smtClean="0">
                <a:solidFill>
                  <a:schemeClr val="tx1"/>
                </a:solidFill>
                <a:hlinkClick r:id="rId4"/>
              </a:rPr>
              <a:t>support@wyatt.com</a:t>
            </a:r>
            <a:r>
              <a:rPr lang="en-US" sz="2400" dirty="0" smtClean="0">
                <a:solidFill>
                  <a:schemeClr val="tx1"/>
                </a:solidFill>
              </a:rPr>
              <a:t> or 805-681-9009.</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Check the Clean Water Count Rate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Draw 1 mL of DI water into a disposable 1 mL plastic syringe; attach a 0.02 </a:t>
            </a:r>
            <a:r>
              <a:rPr lang="el-GR" dirty="0" smtClean="0"/>
              <a:t>μ</a:t>
            </a:r>
            <a:r>
              <a:rPr lang="en-US" dirty="0" smtClean="0"/>
              <a:t>m </a:t>
            </a:r>
            <a:r>
              <a:rPr lang="en-US" dirty="0" err="1" smtClean="0"/>
              <a:t>Anotop</a:t>
            </a:r>
            <a:r>
              <a:rPr lang="en-US" dirty="0" smtClean="0"/>
              <a:t> filter.</a:t>
            </a:r>
          </a:p>
          <a:p>
            <a:pPr marL="457200" indent="-457200">
              <a:buFont typeface="+mj-lt"/>
              <a:buAutoNum type="arabicPeriod"/>
            </a:pPr>
            <a:r>
              <a:rPr lang="en-US" dirty="0" smtClean="0"/>
              <a:t>Discard the first few drops of filtered solvent, then flush approximately 800 </a:t>
            </a:r>
            <a:r>
              <a:rPr lang="el-GR" dirty="0" smtClean="0"/>
              <a:t>μ</a:t>
            </a:r>
            <a:r>
              <a:rPr lang="en-US" dirty="0" smtClean="0"/>
              <a:t>L of water through the filter into a clean Eppendorf vial.</a:t>
            </a:r>
          </a:p>
          <a:p>
            <a:pPr marL="457200" indent="-457200">
              <a:buFont typeface="+mj-lt"/>
              <a:buAutoNum type="arabicPeriod"/>
            </a:pPr>
            <a:r>
              <a:rPr lang="en-US" dirty="0" smtClean="0"/>
              <a:t>Load approximately 10-100 </a:t>
            </a:r>
            <a:r>
              <a:rPr lang="el-GR" dirty="0" smtClean="0"/>
              <a:t>μ</a:t>
            </a:r>
            <a:r>
              <a:rPr lang="en-US" dirty="0" smtClean="0"/>
              <a:t>L of 0.02 </a:t>
            </a:r>
            <a:r>
              <a:rPr lang="el-GR" dirty="0" smtClean="0"/>
              <a:t>μ</a:t>
            </a:r>
            <a:r>
              <a:rPr lang="en-US" dirty="0" smtClean="0"/>
              <a:t>m filtered DI water into the quartz cuvette, depending on the cuvette volume used.</a:t>
            </a:r>
          </a:p>
          <a:p>
            <a:pPr marL="457200" indent="-457200">
              <a:buFont typeface="+mj-lt"/>
              <a:buAutoNum type="arabicPeriod"/>
            </a:pPr>
            <a:r>
              <a:rPr lang="en-US" dirty="0" smtClean="0"/>
              <a:t>Insert the cuvette into the NanoStar, and close the lid.</a:t>
            </a: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513223" y="1531540"/>
            <a:ext cx="5404752" cy="4342253"/>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r>
              <a:rPr lang="en-US" dirty="0" smtClean="0"/>
              <a:t>II. Check the Clean Water Count Rate</a:t>
            </a:r>
            <a:endParaRPr lang="en-US" dirty="0"/>
          </a:p>
        </p:txBody>
      </p:sp>
      <p:sp>
        <p:nvSpPr>
          <p:cNvPr id="10243" name="Rectangle 3"/>
          <p:cNvSpPr>
            <a:spLocks noGrp="1" noChangeArrowheads="1"/>
          </p:cNvSpPr>
          <p:nvPr>
            <p:ph sz="half" idx="1"/>
          </p:nvPr>
        </p:nvSpPr>
        <p:spPr>
          <a:xfrm>
            <a:off x="172013" y="1600200"/>
            <a:ext cx="3304515" cy="4525963"/>
          </a:xfrm>
        </p:spPr>
        <p:txBody>
          <a:bodyPr/>
          <a:lstStyle/>
          <a:p>
            <a:pPr marL="0" indent="0">
              <a:buNone/>
            </a:pPr>
            <a:r>
              <a:rPr lang="en-US" sz="2400" dirty="0" smtClean="0"/>
              <a:t>Open DYNAMICS:</a:t>
            </a:r>
          </a:p>
          <a:p>
            <a:pPr marL="876300" lvl="1" indent="-457200">
              <a:buFont typeface="+mj-lt"/>
              <a:buAutoNum type="arabicPeriod"/>
            </a:pPr>
            <a:r>
              <a:rPr lang="en-US" sz="2000" dirty="0" smtClean="0"/>
              <a:t>File → New</a:t>
            </a:r>
          </a:p>
          <a:p>
            <a:pPr marL="876300" lvl="1" indent="-457200">
              <a:buFont typeface="+mj-lt"/>
              <a:buAutoNum type="arabicPeriod"/>
            </a:pPr>
            <a:r>
              <a:rPr lang="en-US" sz="2000" dirty="0" smtClean="0"/>
              <a:t>Connect</a:t>
            </a:r>
          </a:p>
          <a:p>
            <a:pPr marL="876300" lvl="1" indent="-457200">
              <a:buFont typeface="+mj-lt"/>
              <a:buAutoNum type="arabicPeriod"/>
            </a:pPr>
            <a:r>
              <a:rPr lang="en-US" sz="2000" dirty="0" smtClean="0"/>
              <a:t>Enter the Parameters as shown.</a:t>
            </a:r>
          </a:p>
          <a:p>
            <a:pPr marL="876300" lvl="1" indent="-457200">
              <a:buFont typeface="+mj-lt"/>
              <a:buAutoNum type="arabicPeriod"/>
            </a:pPr>
            <a:r>
              <a:rPr lang="en-US" sz="2000" dirty="0" smtClean="0"/>
              <a:t>Press “Record”</a:t>
            </a:r>
            <a:endParaRPr lang="en-US" sz="2000" dirty="0"/>
          </a:p>
        </p:txBody>
      </p:sp>
      <p:sp>
        <p:nvSpPr>
          <p:cNvPr id="10246" name="Oval 6"/>
          <p:cNvSpPr>
            <a:spLocks noChangeArrowheads="1"/>
          </p:cNvSpPr>
          <p:nvPr/>
        </p:nvSpPr>
        <p:spPr bwMode="auto">
          <a:xfrm>
            <a:off x="3478409" y="1822865"/>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a:t>1</a:t>
            </a:r>
          </a:p>
        </p:txBody>
      </p:sp>
      <p:sp>
        <p:nvSpPr>
          <p:cNvPr id="10247" name="Oval 7"/>
          <p:cNvSpPr>
            <a:spLocks noChangeArrowheads="1"/>
          </p:cNvSpPr>
          <p:nvPr/>
        </p:nvSpPr>
        <p:spPr bwMode="auto">
          <a:xfrm>
            <a:off x="3453064" y="2309261"/>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2</a:t>
            </a:r>
          </a:p>
        </p:txBody>
      </p:sp>
      <p:sp>
        <p:nvSpPr>
          <p:cNvPr id="10251" name="Oval 11"/>
          <p:cNvSpPr>
            <a:spLocks noChangeArrowheads="1"/>
          </p:cNvSpPr>
          <p:nvPr/>
        </p:nvSpPr>
        <p:spPr bwMode="auto">
          <a:xfrm>
            <a:off x="4746538" y="2952068"/>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a:t>3</a:t>
            </a:r>
          </a:p>
        </p:txBody>
      </p:sp>
      <p:sp>
        <p:nvSpPr>
          <p:cNvPr id="10254" name="Oval 14"/>
          <p:cNvSpPr>
            <a:spLocks noChangeArrowheads="1"/>
          </p:cNvSpPr>
          <p:nvPr/>
        </p:nvSpPr>
        <p:spPr bwMode="auto">
          <a:xfrm>
            <a:off x="4457700" y="2036064"/>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r="35250" b="17453"/>
          <a:stretch>
            <a:fillRect/>
          </a:stretch>
        </p:blipFill>
        <p:spPr bwMode="auto">
          <a:xfrm>
            <a:off x="4041284" y="1227257"/>
            <a:ext cx="4736592" cy="3525075"/>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t="8071" b="9973"/>
          <a:stretch>
            <a:fillRect/>
          </a:stretch>
        </p:blipFill>
        <p:spPr bwMode="auto">
          <a:xfrm>
            <a:off x="5301676" y="4852916"/>
            <a:ext cx="2977281" cy="1645920"/>
          </a:xfrm>
          <a:prstGeom prst="rect">
            <a:avLst/>
          </a:prstGeom>
          <a:noFill/>
          <a:ln w="9525">
            <a:noFill/>
            <a:miter lim="800000"/>
            <a:headEnd/>
            <a:tailEnd/>
          </a:ln>
          <a:effectLst/>
        </p:spPr>
      </p:pic>
      <p:sp>
        <p:nvSpPr>
          <p:cNvPr id="14339" name="Rectangle 3"/>
          <p:cNvSpPr>
            <a:spLocks noGrp="1" noChangeArrowheads="1"/>
          </p:cNvSpPr>
          <p:nvPr>
            <p:ph type="title"/>
          </p:nvPr>
        </p:nvSpPr>
        <p:spPr/>
        <p:txBody>
          <a:bodyPr/>
          <a:lstStyle/>
          <a:p>
            <a:r>
              <a:rPr lang="en-US" b="1" dirty="0" smtClean="0">
                <a:latin typeface="Calibri" pitchFamily="34" charset="0"/>
              </a:rPr>
              <a:t>II. </a:t>
            </a:r>
            <a:r>
              <a:rPr lang="en-US" b="1" dirty="0">
                <a:latin typeface="Calibri" pitchFamily="34" charset="0"/>
              </a:rPr>
              <a:t>Check the </a:t>
            </a:r>
            <a:r>
              <a:rPr lang="en-US" b="1" dirty="0" smtClean="0">
                <a:latin typeface="Calibri" pitchFamily="34" charset="0"/>
              </a:rPr>
              <a:t>Clean Water Count Rate</a:t>
            </a:r>
            <a:endParaRPr lang="en-US" b="1" dirty="0">
              <a:latin typeface="Calibri" pitchFamily="34" charset="0"/>
            </a:endParaRPr>
          </a:p>
        </p:txBody>
      </p:sp>
      <p:sp>
        <p:nvSpPr>
          <p:cNvPr id="14340" name="Rectangle 4"/>
          <p:cNvSpPr>
            <a:spLocks noGrp="1" noChangeArrowheads="1"/>
          </p:cNvSpPr>
          <p:nvPr>
            <p:ph sz="half" idx="1"/>
          </p:nvPr>
        </p:nvSpPr>
        <p:spPr>
          <a:xfrm>
            <a:off x="298764" y="1131682"/>
            <a:ext cx="3637969" cy="5468294"/>
          </a:xfrm>
        </p:spPr>
        <p:txBody>
          <a:bodyPr>
            <a:normAutofit/>
          </a:bodyPr>
          <a:lstStyle/>
          <a:p>
            <a:pPr marL="0" indent="0">
              <a:buNone/>
            </a:pPr>
            <a:r>
              <a:rPr lang="en-US" sz="2000" dirty="0">
                <a:solidFill>
                  <a:schemeClr val="tx1"/>
                </a:solidFill>
              </a:rPr>
              <a:t>After the </a:t>
            </a:r>
            <a:r>
              <a:rPr lang="en-US" sz="2000" dirty="0" err="1" smtClean="0">
                <a:solidFill>
                  <a:schemeClr val="tx1"/>
                </a:solidFill>
              </a:rPr>
              <a:t>NanoStar</a:t>
            </a:r>
            <a:r>
              <a:rPr lang="en-US" sz="2000" dirty="0" smtClean="0">
                <a:solidFill>
                  <a:schemeClr val="tx1"/>
                </a:solidFill>
              </a:rPr>
              <a:t> </a:t>
            </a:r>
            <a:r>
              <a:rPr lang="en-US" sz="2000" dirty="0">
                <a:solidFill>
                  <a:schemeClr val="tx1"/>
                </a:solidFill>
              </a:rPr>
              <a:t>has finished recording the results, check the datalog grid and autocorrelation functions.</a:t>
            </a:r>
          </a:p>
          <a:p>
            <a:pPr>
              <a:buFont typeface="+mj-lt"/>
              <a:buAutoNum type="arabicParenR"/>
            </a:pPr>
            <a:r>
              <a:rPr lang="en-US" sz="2000" dirty="0">
                <a:solidFill>
                  <a:schemeClr val="tx1"/>
                </a:solidFill>
              </a:rPr>
              <a:t>The clean water count rate is expected to be equal </a:t>
            </a:r>
            <a:r>
              <a:rPr lang="en-US" sz="2000" dirty="0" smtClean="0">
                <a:solidFill>
                  <a:schemeClr val="tx1"/>
                </a:solidFill>
              </a:rPr>
              <a:t>or within 15% of </a:t>
            </a:r>
            <a:r>
              <a:rPr lang="en-US" sz="2000" dirty="0">
                <a:solidFill>
                  <a:schemeClr val="tx1"/>
                </a:solidFill>
              </a:rPr>
              <a:t>the value of water or </a:t>
            </a:r>
            <a:r>
              <a:rPr lang="en-US" sz="2000" dirty="0" smtClean="0">
                <a:solidFill>
                  <a:schemeClr val="tx1"/>
                </a:solidFill>
              </a:rPr>
              <a:t>PBS </a:t>
            </a:r>
            <a:r>
              <a:rPr lang="en-US" sz="2000" dirty="0">
                <a:solidFill>
                  <a:schemeClr val="tx1"/>
                </a:solidFill>
              </a:rPr>
              <a:t>shown on your instrument’s </a:t>
            </a:r>
            <a:r>
              <a:rPr lang="en-US" sz="2000" dirty="0" smtClean="0">
                <a:solidFill>
                  <a:schemeClr val="tx1"/>
                </a:solidFill>
              </a:rPr>
              <a:t>COP. </a:t>
            </a:r>
            <a:endParaRPr lang="en-US" sz="2000" dirty="0">
              <a:solidFill>
                <a:schemeClr val="tx1"/>
              </a:solidFill>
            </a:endParaRPr>
          </a:p>
          <a:p>
            <a:pPr>
              <a:buFont typeface="+mj-lt"/>
              <a:buAutoNum type="arabicParenR"/>
            </a:pPr>
            <a:r>
              <a:rPr lang="en-US" sz="2000" dirty="0">
                <a:solidFill>
                  <a:schemeClr val="tx1"/>
                </a:solidFill>
              </a:rPr>
              <a:t>The variability of clean water over the 10 acquisitions is expected to be less than 5%.</a:t>
            </a:r>
          </a:p>
          <a:p>
            <a:pPr>
              <a:buFont typeface="+mj-lt"/>
              <a:buAutoNum type="arabicParenR"/>
            </a:pPr>
            <a:r>
              <a:rPr lang="en-US" sz="2000" dirty="0">
                <a:solidFill>
                  <a:schemeClr val="tx1"/>
                </a:solidFill>
              </a:rPr>
              <a:t>The autocorrelation functions are expected to exhibit the characteristic </a:t>
            </a:r>
            <a:r>
              <a:rPr lang="en-US" sz="2000" dirty="0" smtClean="0">
                <a:solidFill>
                  <a:schemeClr val="tx1"/>
                </a:solidFill>
              </a:rPr>
              <a:t>pattern </a:t>
            </a:r>
            <a:r>
              <a:rPr lang="en-US" sz="2000" dirty="0">
                <a:solidFill>
                  <a:schemeClr val="tx1"/>
                </a:solidFill>
              </a:rPr>
              <a:t>for a pure solvent.</a:t>
            </a:r>
          </a:p>
        </p:txBody>
      </p:sp>
      <p:sp>
        <p:nvSpPr>
          <p:cNvPr id="14342" name="Oval 6"/>
          <p:cNvSpPr>
            <a:spLocks noChangeArrowheads="1"/>
          </p:cNvSpPr>
          <p:nvPr/>
        </p:nvSpPr>
        <p:spPr bwMode="auto">
          <a:xfrm>
            <a:off x="8457836" y="4581644"/>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2</a:t>
            </a:r>
          </a:p>
        </p:txBody>
      </p:sp>
      <p:sp>
        <p:nvSpPr>
          <p:cNvPr id="14343" name="Oval 7"/>
          <p:cNvSpPr>
            <a:spLocks noChangeArrowheads="1"/>
          </p:cNvSpPr>
          <p:nvPr/>
        </p:nvSpPr>
        <p:spPr bwMode="auto">
          <a:xfrm>
            <a:off x="8018924" y="1594604"/>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a:t>1</a:t>
            </a:r>
          </a:p>
        </p:txBody>
      </p:sp>
      <p:sp>
        <p:nvSpPr>
          <p:cNvPr id="14345" name="Oval 9"/>
          <p:cNvSpPr>
            <a:spLocks noChangeArrowheads="1"/>
          </p:cNvSpPr>
          <p:nvPr/>
        </p:nvSpPr>
        <p:spPr bwMode="auto">
          <a:xfrm>
            <a:off x="5266580" y="4959596"/>
            <a:ext cx="228600" cy="228600"/>
          </a:xfrm>
          <a:prstGeom prst="ellipse">
            <a:avLst/>
          </a:prstGeom>
          <a:solidFill>
            <a:schemeClr val="bg1"/>
          </a:solidFill>
          <a:ln w="9525">
            <a:solidFill>
              <a:srgbClr val="FF0000"/>
            </a:solidFill>
            <a:round/>
            <a:headEnd/>
            <a:tailEnd/>
          </a:ln>
          <a:effectLst/>
        </p:spPr>
        <p:txBody>
          <a:bodyPr wrap="none" anchor="ctr"/>
          <a:lstStyle/>
          <a:p>
            <a:pPr algn="ctr"/>
            <a:r>
              <a:rPr lang="en-US" sz="1200" b="1" dirty="0"/>
              <a:t>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II. Check the Clean Water Count Rate</a:t>
            </a:r>
            <a:endParaRPr lang="en-US" dirty="0"/>
          </a:p>
        </p:txBody>
      </p:sp>
      <p:sp>
        <p:nvSpPr>
          <p:cNvPr id="15363" name="Rectangle 3"/>
          <p:cNvSpPr>
            <a:spLocks noGrp="1" noChangeArrowheads="1"/>
          </p:cNvSpPr>
          <p:nvPr>
            <p:ph idx="1"/>
          </p:nvPr>
        </p:nvSpPr>
        <p:spPr>
          <a:xfrm>
            <a:off x="425450" y="1205635"/>
            <a:ext cx="8293100" cy="5330631"/>
          </a:xfrm>
        </p:spPr>
        <p:txBody>
          <a:bodyPr>
            <a:normAutofit lnSpcReduction="10000"/>
          </a:bodyPr>
          <a:lstStyle/>
          <a:p>
            <a:r>
              <a:rPr lang="en-US" dirty="0" smtClean="0"/>
              <a:t>If the clean water produces the expected results, clean and dry the cuvette prior to moving to Step 3.</a:t>
            </a:r>
          </a:p>
          <a:p>
            <a:r>
              <a:rPr lang="en-US" dirty="0" smtClean="0"/>
              <a:t>If the clean water does not produce the expected results:</a:t>
            </a:r>
          </a:p>
          <a:p>
            <a:pPr lvl="1"/>
            <a:r>
              <a:rPr lang="en-US" dirty="0" smtClean="0"/>
              <a:t>Review Section 6.6 “Sample Preparation Troubleshooting” in the DynaPro NanoStar User’s Guide.</a:t>
            </a:r>
          </a:p>
          <a:p>
            <a:pPr lvl="1"/>
            <a:r>
              <a:rPr lang="en-US" dirty="0" smtClean="0"/>
              <a:t>Clean and dry the cuvette and repeat Step 2:</a:t>
            </a:r>
          </a:p>
          <a:p>
            <a:pPr lvl="2"/>
            <a:r>
              <a:rPr lang="en-US" dirty="0" smtClean="0"/>
              <a:t>If after repeating the procedure the clean water count rate is too low, make sure the cuvette is properly inserted;</a:t>
            </a:r>
          </a:p>
          <a:p>
            <a:pPr lvl="2"/>
            <a:r>
              <a:rPr lang="en-US" dirty="0" smtClean="0"/>
              <a:t>If after repeating the procedure the autocorrelation function indicates particles are present:</a:t>
            </a:r>
          </a:p>
          <a:p>
            <a:pPr lvl="3"/>
            <a:r>
              <a:rPr lang="en-US" dirty="0" smtClean="0"/>
              <a:t>Try a different source of water, as the water source may be contaminated.</a:t>
            </a:r>
          </a:p>
          <a:p>
            <a:pPr lvl="3"/>
            <a:r>
              <a:rPr lang="en-US" dirty="0" smtClean="0"/>
              <a:t>Rinse the cuvette with copious amounts of water especially if detergent was used to clean the cuvette.</a:t>
            </a:r>
          </a:p>
          <a:p>
            <a:pPr lvl="3"/>
            <a:r>
              <a:rPr lang="en-US" dirty="0" smtClean="0"/>
              <a:t>Make sure that all materials used are clean and free from dust (e.g. pipette tips, Eppendorf vials, filters…).</a:t>
            </a:r>
          </a:p>
          <a:p>
            <a:pPr lvl="1"/>
            <a:r>
              <a:rPr lang="en-US" dirty="0" smtClean="0"/>
              <a:t>Contact Wyatt Technology for assistance if these tips and suggestions do not resolve the issue.</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SU2015">
  <a:themeElements>
    <a:clrScheme name="Default -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lue-gray 2013c.potx" id="{4D2798D6-147E-4F4B-AFD1-A20C30CDA74A}" vid="{8553D4C9-E105-472D-9526-7E4133F003A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LSU2015</Template>
  <TotalTime>2291</TotalTime>
  <Words>1679</Words>
  <Application>Microsoft Office PowerPoint</Application>
  <PresentationFormat>On-screen Show (4:3)</PresentationFormat>
  <Paragraphs>160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LSU2015</vt:lpstr>
      <vt:lpstr>A Quick Start Guide to Performing a Batch Static Light Scattering Experiment to determine Protein Molecular Weight with the DynaPro NanoStar</vt:lpstr>
      <vt:lpstr>Contact Us</vt:lpstr>
      <vt:lpstr>Introduction</vt:lpstr>
      <vt:lpstr>Procedure Outline</vt:lpstr>
      <vt:lpstr>I. Clean and Dry the NanoStar Quartz Cuvette</vt:lpstr>
      <vt:lpstr>II. Check the Clean Water Count Rate</vt:lpstr>
      <vt:lpstr>II. Check the Clean Water Count Rate</vt:lpstr>
      <vt:lpstr>II. Check the Clean Water Count Rate</vt:lpstr>
      <vt:lpstr>II. Check the Clean Water Count Rate</vt:lpstr>
      <vt:lpstr>III. Measure the Solvent Offset</vt:lpstr>
      <vt:lpstr>III. Measure the Solvent</vt:lpstr>
      <vt:lpstr>III. Measure the Solvent Offset</vt:lpstr>
      <vt:lpstr>III. Measure Solvent Offset</vt:lpstr>
      <vt:lpstr>III. Measure Solvent Offset</vt:lpstr>
      <vt:lpstr>IV. Protein Concentration</vt:lpstr>
      <vt:lpstr>V. Measure the Protein Sample</vt:lpstr>
      <vt:lpstr>V. Measure the Protein Sample</vt:lpstr>
      <vt:lpstr>V. Measure the Protein Sample</vt:lpstr>
    </vt:vector>
  </TitlesOfParts>
  <Company>WTC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Quick Start Guide to   Performing a Batch Static Light Scattering Experiment   with the DynaPro NanoStar</dc:title>
  <dc:creator>WTC; jahlgren</dc:creator>
  <cp:lastModifiedBy>Sigrid Kuebler</cp:lastModifiedBy>
  <cp:revision>100</cp:revision>
  <cp:lastPrinted>2015-01-13T22:02:58Z</cp:lastPrinted>
  <dcterms:created xsi:type="dcterms:W3CDTF">2009-06-17T21:37:05Z</dcterms:created>
  <dcterms:modified xsi:type="dcterms:W3CDTF">2016-01-13T00:06:43Z</dcterms:modified>
</cp:coreProperties>
</file>